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1"/>
  </p:notesMasterIdLst>
  <p:handoutMasterIdLst>
    <p:handoutMasterId r:id="rId92"/>
  </p:handoutMasterIdLst>
  <p:sldIdLst>
    <p:sldId id="258" r:id="rId2"/>
    <p:sldId id="259" r:id="rId3"/>
    <p:sldId id="337" r:id="rId4"/>
    <p:sldId id="262" r:id="rId5"/>
    <p:sldId id="263" r:id="rId6"/>
    <p:sldId id="264" r:id="rId7"/>
    <p:sldId id="265" r:id="rId8"/>
    <p:sldId id="266" r:id="rId9"/>
    <p:sldId id="338" r:id="rId10"/>
    <p:sldId id="339" r:id="rId11"/>
    <p:sldId id="340" r:id="rId12"/>
    <p:sldId id="341" r:id="rId13"/>
    <p:sldId id="260" r:id="rId14"/>
    <p:sldId id="261" r:id="rId15"/>
    <p:sldId id="268" r:id="rId16"/>
    <p:sldId id="269" r:id="rId17"/>
    <p:sldId id="270" r:id="rId18"/>
    <p:sldId id="271" r:id="rId19"/>
    <p:sldId id="272" r:id="rId20"/>
    <p:sldId id="273" r:id="rId21"/>
    <p:sldId id="274" r:id="rId22"/>
    <p:sldId id="275" r:id="rId23"/>
    <p:sldId id="276" r:id="rId24"/>
    <p:sldId id="342" r:id="rId25"/>
    <p:sldId id="343" r:id="rId26"/>
    <p:sldId id="344" r:id="rId27"/>
    <p:sldId id="345" r:id="rId28"/>
    <p:sldId id="346" r:id="rId29"/>
    <p:sldId id="347"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 id="321" r:id="rId75"/>
    <p:sldId id="322" r:id="rId76"/>
    <p:sldId id="323" r:id="rId77"/>
    <p:sldId id="324" r:id="rId78"/>
    <p:sldId id="325" r:id="rId79"/>
    <p:sldId id="326" r:id="rId80"/>
    <p:sldId id="327" r:id="rId81"/>
    <p:sldId id="328" r:id="rId82"/>
    <p:sldId id="329" r:id="rId83"/>
    <p:sldId id="330" r:id="rId84"/>
    <p:sldId id="331" r:id="rId85"/>
    <p:sldId id="332" r:id="rId86"/>
    <p:sldId id="333" r:id="rId87"/>
    <p:sldId id="334" r:id="rId88"/>
    <p:sldId id="335" r:id="rId89"/>
    <p:sldId id="336" r:id="rId90"/>
  </p:sldIdLst>
  <p:sldSz cx="9144000" cy="6858000" type="screen4x3"/>
  <p:notesSz cx="7099300"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83" userDrawn="1">
          <p15:clr>
            <a:srgbClr val="A4A3A4"/>
          </p15:clr>
        </p15:guide>
        <p15:guide id="2" pos="2903"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showGuides="1">
      <p:cViewPr varScale="1">
        <p:scale>
          <a:sx n="127" d="100"/>
          <a:sy n="127" d="100"/>
        </p:scale>
        <p:origin x="948" y="132"/>
      </p:cViewPr>
      <p:guideLst>
        <p:guide orient="horz" pos="2183"/>
        <p:guide pos="2903"/>
      </p:guideLst>
    </p:cSldViewPr>
  </p:slideViewPr>
  <p:notesTextViewPr>
    <p:cViewPr>
      <p:scale>
        <a:sx n="1" d="1"/>
        <a:sy n="1" d="1"/>
      </p:scale>
      <p:origin x="0" y="0"/>
    </p:cViewPr>
  </p:notesTextViewPr>
  <p:notesViewPr>
    <p:cSldViewPr snapToGrid="0" showGuides="1">
      <p:cViewPr varScale="1">
        <p:scale>
          <a:sx n="87" d="100"/>
          <a:sy n="87" d="100"/>
        </p:scale>
        <p:origin x="3696" y="7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土地类型面积</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119D-4D2F-A02D-513D3A717532}"/>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3-119D-4D2F-A02D-513D3A717532}"/>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5-119D-4D2F-A02D-513D3A717532}"/>
              </c:ext>
            </c:extLst>
          </c:dPt>
          <c:cat>
            <c:strRef>
              <c:f>Sheet1!$A$2:$A$4</c:f>
              <c:strCache>
                <c:ptCount val="3"/>
                <c:pt idx="0">
                  <c:v>丘陵区面积</c:v>
                </c:pt>
                <c:pt idx="1">
                  <c:v>平原圩区面积 </c:v>
                </c:pt>
                <c:pt idx="2">
                  <c:v>水面及堤外滩地面积 </c:v>
                </c:pt>
              </c:strCache>
            </c:strRef>
          </c:cat>
          <c:val>
            <c:numRef>
              <c:f>Sheet1!$B$2:$B$4</c:f>
              <c:numCache>
                <c:formatCode>General</c:formatCode>
                <c:ptCount val="3"/>
                <c:pt idx="0">
                  <c:v>265.60000000000002</c:v>
                </c:pt>
                <c:pt idx="1">
                  <c:v>1901</c:v>
                </c:pt>
                <c:pt idx="2">
                  <c:v>191.4</c:v>
                </c:pt>
              </c:numCache>
            </c:numRef>
          </c:val>
          <c:extLst>
            <c:ext xmlns:c16="http://schemas.microsoft.com/office/drawing/2014/chart" uri="{C3380CC4-5D6E-409C-BE32-E72D297353CC}">
              <c16:uniqueId val="{00000000-3623-4A18-86E7-64CDD8A73782}"/>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CN"/>
              <a:t>分区面积</a:t>
            </a:r>
          </a:p>
        </c:rich>
      </c:tx>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pieChart>
        <c:varyColors val="1"/>
        <c:ser>
          <c:idx val="0"/>
          <c:order val="0"/>
          <c:tx>
            <c:strRef>
              <c:f>Sheet1!$B$1</c:f>
              <c:strCache>
                <c:ptCount val="1"/>
                <c:pt idx="0">
                  <c:v>销售额</c:v>
                </c:pt>
              </c:strCache>
            </c:strRef>
          </c:tx>
          <c:dPt>
            <c:idx val="0"/>
            <c:bubble3D val="0"/>
            <c:spPr>
              <a:gradFill rotWithShape="1">
                <a:gsLst>
                  <a:gs pos="0">
                    <a:schemeClr val="accent1">
                      <a:satMod val="103000"/>
                      <a:lumMod val="102000"/>
                      <a:tint val="94000"/>
                    </a:schemeClr>
                  </a:gs>
                  <a:gs pos="50000">
                    <a:schemeClr val="accent1">
                      <a:satMod val="110000"/>
                      <a:lumMod val="100000"/>
                      <a:shade val="100000"/>
                    </a:schemeClr>
                  </a:gs>
                  <a:gs pos="100000">
                    <a:schemeClr val="accent1">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1-E3EF-466F-8662-4D3F18F6A8F3}"/>
              </c:ext>
            </c:extLst>
          </c:dPt>
          <c:dPt>
            <c:idx val="1"/>
            <c:bubble3D val="0"/>
            <c:spPr>
              <a:gradFill rotWithShape="1">
                <a:gsLst>
                  <a:gs pos="0">
                    <a:schemeClr val="accent3">
                      <a:satMod val="103000"/>
                      <a:lumMod val="102000"/>
                      <a:tint val="94000"/>
                    </a:schemeClr>
                  </a:gs>
                  <a:gs pos="50000">
                    <a:schemeClr val="accent3">
                      <a:satMod val="110000"/>
                      <a:lumMod val="100000"/>
                      <a:shade val="100000"/>
                    </a:schemeClr>
                  </a:gs>
                  <a:gs pos="100000">
                    <a:schemeClr val="accent3">
                      <a:lumMod val="99000"/>
                      <a:satMod val="120000"/>
                      <a:shade val="78000"/>
                    </a:schemeClr>
                  </a:gs>
                </a:gsLst>
                <a:lin ang="5400000" scaled="0"/>
              </a:gradFill>
              <a:ln>
                <a:noFill/>
              </a:ln>
              <a:effectLst>
                <a:outerShdw blurRad="57150" dist="19050" dir="5400000" algn="ctr" rotWithShape="0">
                  <a:srgbClr val="000000">
                    <a:alpha val="63000"/>
                  </a:srgbClr>
                </a:outerShdw>
              </a:effectLst>
            </c:spPr>
            <c:extLst>
              <c:ext xmlns:c16="http://schemas.microsoft.com/office/drawing/2014/chart" uri="{C3380CC4-5D6E-409C-BE32-E72D297353CC}">
                <c16:uniqueId val="{00000003-E3EF-466F-8662-4D3F18F6A8F3}"/>
              </c:ext>
            </c:extLst>
          </c:dPt>
          <c:cat>
            <c:strRef>
              <c:f>Sheet1!$A$2:$A$3</c:f>
              <c:strCache>
                <c:ptCount val="2"/>
                <c:pt idx="0">
                  <c:v>南区</c:v>
                </c:pt>
                <c:pt idx="1">
                  <c:v>北区</c:v>
                </c:pt>
              </c:strCache>
            </c:strRef>
          </c:cat>
          <c:val>
            <c:numRef>
              <c:f>Sheet1!$B$2:$B$3</c:f>
              <c:numCache>
                <c:formatCode>General</c:formatCode>
                <c:ptCount val="2"/>
                <c:pt idx="0">
                  <c:v>380</c:v>
                </c:pt>
                <c:pt idx="1">
                  <c:v>1978</c:v>
                </c:pt>
              </c:numCache>
            </c:numRef>
          </c:val>
          <c:extLst>
            <c:ext xmlns:c16="http://schemas.microsoft.com/office/drawing/2014/chart" uri="{C3380CC4-5D6E-409C-BE32-E72D297353CC}">
              <c16:uniqueId val="{00000000-85C3-4A24-9250-6789736AD6E0}"/>
            </c:ext>
          </c:extLst>
        </c:ser>
        <c:dLbls>
          <c:showLegendKey val="0"/>
          <c:showVal val="0"/>
          <c:showCatName val="0"/>
          <c:showSerName val="0"/>
          <c:showPercent val="0"/>
          <c:showBubbleSize val="0"/>
          <c:showLeaderLines val="1"/>
        </c:dLbls>
        <c:firstSliceAng val="0"/>
      </c:pieChart>
      <c:spPr>
        <a:noFill/>
        <a:ln>
          <a:noFill/>
        </a:ln>
        <a:effectLst/>
      </c:spPr>
    </c:plotArea>
    <c:legend>
      <c:legendPos val="b"/>
      <c:layou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1">
  <a:schemeClr val="accent1"/>
  <a:schemeClr val="accent3"/>
  <a:schemeClr val="accent5"/>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4">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ymbol="circle" size="6"/>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7E40E54F-4206-42EA-9B26-308ECEB5F3B0}" type="datetimeFigureOut">
              <a:rPr lang="zh-CN" altLang="en-US" smtClean="0"/>
              <a:t>2018/9/29</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668B5764-6C22-4728-BC32-968078B71F4F}" type="slidenum">
              <a:rPr lang="zh-CN" altLang="en-US" smtClean="0"/>
              <a:t>‹#›</a:t>
            </a:fld>
            <a:endParaRPr lang="zh-CN" altLang="en-US"/>
          </a:p>
        </p:txBody>
      </p:sp>
    </p:spTree>
    <p:extLst>
      <p:ext uri="{BB962C8B-B14F-4D97-AF65-F5344CB8AC3E}">
        <p14:creationId xmlns:p14="http://schemas.microsoft.com/office/powerpoint/2010/main" val="33036828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363" cy="513508"/>
          </a:xfrm>
          <a:prstGeom prst="rect">
            <a:avLst/>
          </a:prstGeom>
        </p:spPr>
        <p:txBody>
          <a:bodyPr vert="horz" lIns="99048" tIns="49524" rIns="99048" bIns="49524" rtlCol="0"/>
          <a:lstStyle>
            <a:lvl1pPr algn="l">
              <a:defRPr sz="1300"/>
            </a:lvl1pPr>
          </a:lstStyle>
          <a:p>
            <a:endParaRPr lang="zh-CN" altLang="en-US"/>
          </a:p>
        </p:txBody>
      </p:sp>
      <p:sp>
        <p:nvSpPr>
          <p:cNvPr id="3" name="日期占位符 2"/>
          <p:cNvSpPr>
            <a:spLocks noGrp="1"/>
          </p:cNvSpPr>
          <p:nvPr>
            <p:ph type="dt" idx="1"/>
          </p:nvPr>
        </p:nvSpPr>
        <p:spPr>
          <a:xfrm>
            <a:off x="4021294" y="0"/>
            <a:ext cx="3076363" cy="513508"/>
          </a:xfrm>
          <a:prstGeom prst="rect">
            <a:avLst/>
          </a:prstGeom>
        </p:spPr>
        <p:txBody>
          <a:bodyPr vert="horz" lIns="99048" tIns="49524" rIns="99048" bIns="49524" rtlCol="0"/>
          <a:lstStyle>
            <a:lvl1pPr algn="r">
              <a:defRPr sz="1300"/>
            </a:lvl1pPr>
          </a:lstStyle>
          <a:p>
            <a:fld id="{42A869BF-AD36-4466-B76B-910EFF1BE29F}" type="datetimeFigureOut">
              <a:rPr lang="zh-CN" altLang="en-US" smtClean="0"/>
              <a:pPr/>
              <a:t>2018/9/29</a:t>
            </a:fld>
            <a:endParaRPr lang="zh-CN" altLang="en-US"/>
          </a:p>
        </p:txBody>
      </p:sp>
      <p:sp>
        <p:nvSpPr>
          <p:cNvPr id="4" name="幻灯片图像占位符 3"/>
          <p:cNvSpPr>
            <a:spLocks noGrp="1" noRot="1" noChangeAspect="1"/>
          </p:cNvSpPr>
          <p:nvPr>
            <p:ph type="sldImg" idx="2"/>
          </p:nvPr>
        </p:nvSpPr>
        <p:spPr>
          <a:xfrm>
            <a:off x="1247775" y="1279525"/>
            <a:ext cx="4603750" cy="3454400"/>
          </a:xfrm>
          <a:prstGeom prst="rect">
            <a:avLst/>
          </a:prstGeom>
          <a:noFill/>
          <a:ln w="12700">
            <a:solidFill>
              <a:prstClr val="black"/>
            </a:solidFill>
          </a:ln>
        </p:spPr>
        <p:txBody>
          <a:bodyPr vert="horz" lIns="99048" tIns="49524" rIns="99048" bIns="49524" rtlCol="0" anchor="ctr"/>
          <a:lstStyle/>
          <a:p>
            <a:endParaRPr lang="zh-CN" altLang="en-US"/>
          </a:p>
        </p:txBody>
      </p:sp>
      <p:sp>
        <p:nvSpPr>
          <p:cNvPr id="5" name="备注占位符 4"/>
          <p:cNvSpPr>
            <a:spLocks noGrp="1"/>
          </p:cNvSpPr>
          <p:nvPr>
            <p:ph type="body" sz="quarter" idx="3"/>
          </p:nvPr>
        </p:nvSpPr>
        <p:spPr>
          <a:xfrm>
            <a:off x="709930" y="4925407"/>
            <a:ext cx="5679440" cy="4029879"/>
          </a:xfrm>
          <a:prstGeom prst="rect">
            <a:avLst/>
          </a:prstGeom>
        </p:spPr>
        <p:txBody>
          <a:bodyPr vert="horz" lIns="99048" tIns="49524" rIns="99048" bIns="49524"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9721107"/>
            <a:ext cx="3076363" cy="513507"/>
          </a:xfrm>
          <a:prstGeom prst="rect">
            <a:avLst/>
          </a:prstGeom>
        </p:spPr>
        <p:txBody>
          <a:bodyPr vert="horz" lIns="99048" tIns="49524" rIns="99048" bIns="49524" rtlCol="0" anchor="b"/>
          <a:lstStyle>
            <a:lvl1pPr algn="l">
              <a:defRPr sz="1300"/>
            </a:lvl1pPr>
          </a:lstStyle>
          <a:p>
            <a:endParaRPr lang="zh-CN" altLang="en-US"/>
          </a:p>
        </p:txBody>
      </p:sp>
      <p:sp>
        <p:nvSpPr>
          <p:cNvPr id="7" name="灯片编号占位符 6"/>
          <p:cNvSpPr>
            <a:spLocks noGrp="1"/>
          </p:cNvSpPr>
          <p:nvPr>
            <p:ph type="sldNum" sz="quarter" idx="5"/>
          </p:nvPr>
        </p:nvSpPr>
        <p:spPr>
          <a:xfrm>
            <a:off x="4021294" y="9721107"/>
            <a:ext cx="3076363" cy="513507"/>
          </a:xfrm>
          <a:prstGeom prst="rect">
            <a:avLst/>
          </a:prstGeom>
        </p:spPr>
        <p:txBody>
          <a:bodyPr vert="horz" lIns="99048" tIns="49524" rIns="99048" bIns="49524" rtlCol="0" anchor="b"/>
          <a:lstStyle>
            <a:lvl1pPr algn="r">
              <a:defRPr sz="1300"/>
            </a:lvl1pPr>
          </a:lstStyle>
          <a:p>
            <a:fld id="{FCB2E168-6E40-4667-BD19-7B0143F698DA}"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3</a:t>
            </a:fld>
            <a:endParaRPr lang="zh-CN" altLang="en-US"/>
          </a:p>
        </p:txBody>
      </p:sp>
    </p:spTree>
    <p:extLst>
      <p:ext uri="{BB962C8B-B14F-4D97-AF65-F5344CB8AC3E}">
        <p14:creationId xmlns:p14="http://schemas.microsoft.com/office/powerpoint/2010/main" val="19261697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13</a:t>
            </a:fld>
            <a:endParaRPr lang="zh-CN" altLang="en-US"/>
          </a:p>
        </p:txBody>
      </p:sp>
    </p:spTree>
    <p:extLst>
      <p:ext uri="{BB962C8B-B14F-4D97-AF65-F5344CB8AC3E}">
        <p14:creationId xmlns:p14="http://schemas.microsoft.com/office/powerpoint/2010/main" val="3476650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24</a:t>
            </a:fld>
            <a:endParaRPr lang="zh-CN" altLang="en-US"/>
          </a:p>
        </p:txBody>
      </p:sp>
    </p:spTree>
    <p:extLst>
      <p:ext uri="{BB962C8B-B14F-4D97-AF65-F5344CB8AC3E}">
        <p14:creationId xmlns:p14="http://schemas.microsoft.com/office/powerpoint/2010/main" val="2234470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30</a:t>
            </a:fld>
            <a:endParaRPr lang="zh-CN" altLang="en-US"/>
          </a:p>
        </p:txBody>
      </p:sp>
    </p:spTree>
    <p:extLst>
      <p:ext uri="{BB962C8B-B14F-4D97-AF65-F5344CB8AC3E}">
        <p14:creationId xmlns:p14="http://schemas.microsoft.com/office/powerpoint/2010/main" val="18933705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时间尺度不同</a:t>
            </a:r>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39</a:t>
            </a:fld>
            <a:endParaRPr lang="zh-CN" altLang="en-US"/>
          </a:p>
        </p:txBody>
      </p:sp>
    </p:spTree>
    <p:extLst>
      <p:ext uri="{BB962C8B-B14F-4D97-AF65-F5344CB8AC3E}">
        <p14:creationId xmlns:p14="http://schemas.microsoft.com/office/powerpoint/2010/main" val="21205308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43</a:t>
            </a:fld>
            <a:endParaRPr lang="zh-CN" altLang="en-US"/>
          </a:p>
        </p:txBody>
      </p:sp>
    </p:spTree>
    <p:extLst>
      <p:ext uri="{BB962C8B-B14F-4D97-AF65-F5344CB8AC3E}">
        <p14:creationId xmlns:p14="http://schemas.microsoft.com/office/powerpoint/2010/main" val="11660498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AB3DC74-8739-499D-B316-22773446F7AC}" type="slidenum">
              <a:rPr lang="zh-CN" altLang="en-US" smtClean="0"/>
              <a:t>52</a:t>
            </a:fld>
            <a:endParaRPr lang="zh-CN" altLang="en-US"/>
          </a:p>
        </p:txBody>
      </p:sp>
    </p:spTree>
    <p:extLst>
      <p:ext uri="{BB962C8B-B14F-4D97-AF65-F5344CB8AC3E}">
        <p14:creationId xmlns:p14="http://schemas.microsoft.com/office/powerpoint/2010/main" val="267570233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jpg"/><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smtClean="0"/>
              <a:t>单击此处编辑母版标题样式</a:t>
            </a:r>
            <a:endParaRPr lang="en-US" dirty="0"/>
          </a:p>
        </p:txBody>
      </p:sp>
      <p:sp>
        <p:nvSpPr>
          <p:cNvPr id="3" name="Subtitle 2"/>
          <p:cNvSpPr>
            <a:spLocks noGrp="1"/>
          </p:cNvSpPr>
          <p:nvPr>
            <p:ph type="subTitle" idx="1" hasCustomPrompt="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en-US" dirty="0"/>
          </a:p>
        </p:txBody>
      </p:sp>
      <p:sp>
        <p:nvSpPr>
          <p:cNvPr id="4" name="Date Placeholder 3"/>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7"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5800" y="371476"/>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7"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hasCustomPrompt="1"/>
          </p:nvPr>
        </p:nvSpPr>
        <p:spPr>
          <a:xfrm>
            <a:off x="628650" y="365125"/>
            <a:ext cx="5800725"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7"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title">
  <p:cSld name="1_标题幻灯片">
    <p:bg bwMode="gray">
      <p:bgPr>
        <a:gradFill rotWithShape="0">
          <a:gsLst>
            <a:gs pos="0">
              <a:srgbClr val="DDDDDD"/>
            </a:gs>
            <a:gs pos="100000">
              <a:srgbClr val="DDDDDD">
                <a:gamma/>
                <a:tint val="9020"/>
                <a:invGamma/>
              </a:srgbClr>
            </a:gs>
          </a:gsLst>
          <a:lin ang="2700000" scaled="1"/>
        </a:gradFill>
        <a:effectLst/>
      </p:bgPr>
    </p:bg>
    <p:spTree>
      <p:nvGrpSpPr>
        <p:cNvPr id="1" name=""/>
        <p:cNvGrpSpPr/>
        <p:nvPr/>
      </p:nvGrpSpPr>
      <p:grpSpPr>
        <a:xfrm>
          <a:off x="0" y="0"/>
          <a:ext cx="0" cy="0"/>
          <a:chOff x="0" y="0"/>
          <a:chExt cx="0" cy="0"/>
        </a:xfrm>
      </p:grpSpPr>
      <p:sp>
        <p:nvSpPr>
          <p:cNvPr id="436641" name="Rectangle 1441"/>
          <p:cNvSpPr>
            <a:spLocks noChangeArrowheads="1"/>
          </p:cNvSpPr>
          <p:nvPr/>
        </p:nvSpPr>
        <p:spPr bwMode="gray">
          <a:xfrm>
            <a:off x="685800" y="1098550"/>
            <a:ext cx="8458200" cy="954088"/>
          </a:xfrm>
          <a:prstGeom prst="rect">
            <a:avLst/>
          </a:prstGeom>
          <a:gradFill rotWithShape="1">
            <a:gsLst>
              <a:gs pos="0">
                <a:schemeClr val="accent1">
                  <a:gamma/>
                  <a:tint val="73725"/>
                  <a:invGamma/>
                  <a:alpha val="0"/>
                </a:schemeClr>
              </a:gs>
              <a:gs pos="100000">
                <a:schemeClr val="accent1"/>
              </a:gs>
            </a:gsLst>
            <a:lin ang="0" scaled="1"/>
          </a:gra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436632" name="Oval 1432"/>
          <p:cNvSpPr>
            <a:spLocks noChangeArrowheads="1"/>
          </p:cNvSpPr>
          <p:nvPr/>
        </p:nvSpPr>
        <p:spPr bwMode="gray">
          <a:xfrm>
            <a:off x="7802563" y="6443663"/>
            <a:ext cx="152400" cy="152400"/>
          </a:xfrm>
          <a:prstGeom prst="ellipse">
            <a:avLst/>
          </a:prstGeom>
          <a:solidFill>
            <a:schemeClr val="folHlink"/>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436633" name="Oval 1433"/>
          <p:cNvSpPr>
            <a:spLocks noChangeArrowheads="1"/>
          </p:cNvSpPr>
          <p:nvPr/>
        </p:nvSpPr>
        <p:spPr bwMode="gray">
          <a:xfrm>
            <a:off x="8023225" y="6443663"/>
            <a:ext cx="152400" cy="152400"/>
          </a:xfrm>
          <a:prstGeom prst="ellipse">
            <a:avLst/>
          </a:prstGeom>
          <a:solidFill>
            <a:schemeClr val="hlink"/>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436634" name="Oval 1434"/>
          <p:cNvSpPr>
            <a:spLocks noChangeArrowheads="1"/>
          </p:cNvSpPr>
          <p:nvPr/>
        </p:nvSpPr>
        <p:spPr bwMode="gray">
          <a:xfrm>
            <a:off x="8251825" y="6443663"/>
            <a:ext cx="152400" cy="152400"/>
          </a:xfrm>
          <a:prstGeom prst="ellipse">
            <a:avLst/>
          </a:prstGeom>
          <a:solidFill>
            <a:schemeClr val="accent2"/>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436635" name="Oval 1435"/>
          <p:cNvSpPr>
            <a:spLocks noChangeArrowheads="1"/>
          </p:cNvSpPr>
          <p:nvPr/>
        </p:nvSpPr>
        <p:spPr bwMode="gray">
          <a:xfrm>
            <a:off x="8480425" y="6443663"/>
            <a:ext cx="152400" cy="152400"/>
          </a:xfrm>
          <a:prstGeom prst="ellipse">
            <a:avLst/>
          </a:prstGeom>
          <a:solidFill>
            <a:schemeClr val="accent1"/>
          </a:solidFill>
          <a:ln>
            <a:noFill/>
          </a:ln>
          <a:effectLst/>
          <a:extLst>
            <a:ext uri="{91240B29-F687-4F45-9708-019B960494DF}">
              <a14:hiddenLine xmlns:a14="http://schemas.microsoft.com/office/drawing/2010/main" w="9525" algn="ctr">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350"/>
          </a:p>
        </p:txBody>
      </p:sp>
      <p:sp>
        <p:nvSpPr>
          <p:cNvPr id="436636" name="Text Box 1436"/>
          <p:cNvSpPr txBox="1">
            <a:spLocks noChangeArrowheads="1"/>
          </p:cNvSpPr>
          <p:nvPr/>
        </p:nvSpPr>
        <p:spPr bwMode="auto">
          <a:xfrm>
            <a:off x="5459414" y="6378575"/>
            <a:ext cx="2378075" cy="230832"/>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900" dirty="0" smtClean="0">
                <a:ea typeface="宋体" panose="02010600030101010101" pitchFamily="2" charset="-122"/>
              </a:rPr>
              <a:t>北京工业大学抗震减灾研究所</a:t>
            </a:r>
            <a:endParaRPr lang="en-US" altLang="zh-CN" sz="900" dirty="0">
              <a:ea typeface="宋体" panose="02010600030101010101" pitchFamily="2" charset="-122"/>
            </a:endParaRPr>
          </a:p>
        </p:txBody>
      </p:sp>
      <p:pic>
        <p:nvPicPr>
          <p:cNvPr id="436637" name="Picture 1437" descr="fin0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503864" y="5227640"/>
            <a:ext cx="917575" cy="981075"/>
          </a:xfrm>
          <a:prstGeom prst="rect">
            <a:avLst/>
          </a:prstGeom>
          <a:noFill/>
          <a:extLst>
            <a:ext uri="{909E8E84-426E-40DD-AFC4-6F175D3DCCD1}">
              <a14:hiddenFill xmlns:a14="http://schemas.microsoft.com/office/drawing/2010/main">
                <a:solidFill>
                  <a:srgbClr val="FFFFFF"/>
                </a:solidFill>
              </a14:hiddenFill>
            </a:ext>
          </a:extLst>
        </p:spPr>
      </p:pic>
      <p:pic>
        <p:nvPicPr>
          <p:cNvPr id="436638" name="Picture 1438" descr="fin0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3164" y="5305427"/>
            <a:ext cx="1431925" cy="949325"/>
          </a:xfrm>
          <a:prstGeom prst="rect">
            <a:avLst/>
          </a:prstGeom>
          <a:noFill/>
          <a:extLst>
            <a:ext uri="{909E8E84-426E-40DD-AFC4-6F175D3DCCD1}">
              <a14:hiddenFill xmlns:a14="http://schemas.microsoft.com/office/drawing/2010/main">
                <a:solidFill>
                  <a:srgbClr val="FFFFFF"/>
                </a:solidFill>
              </a14:hiddenFill>
            </a:ext>
          </a:extLst>
        </p:spPr>
      </p:pic>
      <p:pic>
        <p:nvPicPr>
          <p:cNvPr id="436639" name="Picture 1439" descr="fin0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99351" y="5253040"/>
            <a:ext cx="1190625" cy="9747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268541" y="2052639"/>
            <a:ext cx="3964349" cy="4448287"/>
          </a:xfrm>
          <a:prstGeom prst="rect">
            <a:avLst/>
          </a:prstGeom>
        </p:spPr>
      </p:pic>
    </p:spTree>
    <p:extLst>
      <p:ext uri="{BB962C8B-B14F-4D97-AF65-F5344CB8AC3E}">
        <p14:creationId xmlns:p14="http://schemas.microsoft.com/office/powerpoint/2010/main" val="1806773885"/>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smtClean="0"/>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7"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Date Placeholder 3"/>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7"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smtClean="0"/>
              <a:t>01 Background</a:t>
            </a:r>
            <a:endParaRPr lang="en-US" dirty="0"/>
          </a:p>
        </p:txBody>
      </p:sp>
      <p:sp>
        <p:nvSpPr>
          <p:cNvPr id="3" name="Content Placeholder 2"/>
          <p:cNvSpPr>
            <a:spLocks noGrp="1"/>
          </p:cNvSpPr>
          <p:nvPr>
            <p:ph sz="half" idx="1" hasCustomPrompt="1"/>
          </p:nvPr>
        </p:nvSpPr>
        <p:spPr>
          <a:xfrm>
            <a:off x="6286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hasCustomPrompt="1"/>
          </p:nvPr>
        </p:nvSpPr>
        <p:spPr>
          <a:xfrm>
            <a:off x="4629150" y="1825625"/>
            <a:ext cx="38862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8"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smtClean="0"/>
              <a:t>单击此处编辑母版标题样式</a:t>
            </a:r>
            <a:endParaRPr lang="en-US" dirty="0"/>
          </a:p>
        </p:txBody>
      </p:sp>
      <p:sp>
        <p:nvSpPr>
          <p:cNvPr id="3" name="Text Placeholder 2"/>
          <p:cNvSpPr>
            <a:spLocks noGrp="1"/>
          </p:cNvSpPr>
          <p:nvPr>
            <p:ph type="body" idx="1" hasCustomPrompt="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Content Placeholder 3"/>
          <p:cNvSpPr>
            <a:spLocks noGrp="1"/>
          </p:cNvSpPr>
          <p:nvPr>
            <p:ph sz="half" idx="2" hasCustomPrompt="1"/>
          </p:nvPr>
        </p:nvSpPr>
        <p:spPr>
          <a:xfrm>
            <a:off x="629842" y="2505075"/>
            <a:ext cx="3868340"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hasCustomPrompt="1"/>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Content Placeholder 5"/>
          <p:cNvSpPr>
            <a:spLocks noGrp="1"/>
          </p:cNvSpPr>
          <p:nvPr>
            <p:ph sz="quarter" idx="4" hasCustomPrompt="1"/>
          </p:nvPr>
        </p:nvSpPr>
        <p:spPr>
          <a:xfrm>
            <a:off x="4629150" y="2505075"/>
            <a:ext cx="3887391"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10"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946513"/>
          </a:xfrm>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6"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8" name="直接连接符 7"/>
          <p:cNvCxnSpPr/>
          <p:nvPr userDrawn="1"/>
        </p:nvCxnSpPr>
        <p:spPr>
          <a:xfrm>
            <a:off x="786984" y="1383394"/>
            <a:ext cx="7728366" cy="0"/>
          </a:xfrm>
          <a:prstGeom prst="line">
            <a:avLst/>
          </a:prstGeom>
          <a:ln w="63500" cmpd="thickThin">
            <a:solidFill>
              <a:schemeClr val="accent1">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5"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Content Placeholder 2"/>
          <p:cNvSpPr>
            <a:spLocks noGrp="1"/>
          </p:cNvSpPr>
          <p:nvPr>
            <p:ph idx="1" hasCustomPrompt="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8"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smtClean="0"/>
              <a:t>单击图标添加图片</a:t>
            </a:r>
            <a:endParaRPr lang="en-US" dirty="0"/>
          </a:p>
        </p:txBody>
      </p:sp>
      <p:sp>
        <p:nvSpPr>
          <p:cNvPr id="4" name="Text Placeholder 3"/>
          <p:cNvSpPr>
            <a:spLocks noGrp="1"/>
          </p:cNvSpPr>
          <p:nvPr>
            <p:ph type="body" sz="half" idx="2" hasCustomPrompt="1"/>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Date Placeholder 4"/>
          <p:cNvSpPr>
            <a:spLocks noGrp="1"/>
          </p:cNvSpPr>
          <p:nvPr>
            <p:ph type="dt" sz="half" idx="10"/>
          </p:nvPr>
        </p:nvSpPr>
        <p:spPr/>
        <p:txBody>
          <a:bodyPr/>
          <a:lstStyle/>
          <a:p>
            <a:fld id="{47F5AE74-49BD-441D-9445-FF6D086278DC}" type="datetimeFigureOut">
              <a:rPr lang="zh-CN" altLang="en-US" smtClean="0"/>
              <a:pPr/>
              <a:t>2018/9/29</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84833F3-3EFB-48EB-8D75-28055706004E}" type="slidenum">
              <a:rPr lang="zh-CN" altLang="en-US" smtClean="0"/>
              <a:pPr/>
              <a:t>‹#›</a:t>
            </a:fld>
            <a:endParaRPr lang="zh-CN" altLang="en-US"/>
          </a:p>
        </p:txBody>
      </p:sp>
      <p:pic>
        <p:nvPicPr>
          <p:cNvPr id="8" name="Picture 15" descr="BJUT-logo.gif"/>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13657" y="6107113"/>
            <a:ext cx="3001963" cy="75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F5AE74-49BD-441D-9445-FF6D086278DC}" type="datetimeFigureOut">
              <a:rPr lang="zh-CN" altLang="en-US" smtClean="0"/>
              <a:pPr/>
              <a:t>2018/9/29</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84833F3-3EFB-48EB-8D75-28055706004E}"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防洪排涝工程规划</a:t>
            </a:r>
            <a:endParaRPr lang="zh-CN" altLang="en-US" dirty="0"/>
          </a:p>
        </p:txBody>
      </p:sp>
      <p:sp>
        <p:nvSpPr>
          <p:cNvPr id="3" name="副标题 2"/>
          <p:cNvSpPr>
            <a:spLocks noGrp="1"/>
          </p:cNvSpPr>
          <p:nvPr>
            <p:ph type="subTitle" idx="1"/>
          </p:nvPr>
        </p:nvSpPr>
        <p:spPr/>
        <p:txBody>
          <a:bodyPr>
            <a:normAutofit/>
          </a:bodyPr>
          <a:lstStyle/>
          <a:p>
            <a:r>
              <a:rPr lang="zh-CN" altLang="en-US" dirty="0" smtClean="0"/>
              <a:t>韩朝</a:t>
            </a:r>
            <a:endParaRPr lang="en-US" altLang="zh-CN" dirty="0" smtClean="0"/>
          </a:p>
          <a:p>
            <a:r>
              <a:rPr lang="zh-CN" altLang="en-US" dirty="0" smtClean="0"/>
              <a:t>北京工业大学防灾减灾研究所</a:t>
            </a:r>
            <a:endParaRPr lang="en-US" altLang="zh-CN" dirty="0" smtClean="0"/>
          </a:p>
          <a:p>
            <a:r>
              <a:rPr lang="en-US" altLang="zh-CN" dirty="0"/>
              <a:t>2018</a:t>
            </a:r>
            <a:r>
              <a:rPr lang="zh-CN" altLang="en-US" dirty="0"/>
              <a:t>年</a:t>
            </a:r>
            <a:r>
              <a:rPr lang="en-US" altLang="zh-CN" dirty="0"/>
              <a:t>9</a:t>
            </a:r>
            <a:r>
              <a:rPr lang="zh-CN" altLang="en-US" dirty="0"/>
              <a:t>月</a:t>
            </a:r>
            <a:r>
              <a:rPr lang="en-US" altLang="zh-CN" dirty="0"/>
              <a:t>28</a:t>
            </a:r>
            <a:r>
              <a:rPr lang="zh-CN" altLang="en-US" dirty="0"/>
              <a:t>日</a:t>
            </a:r>
            <a:endParaRPr lang="en-US" altLang="zh-CN" dirty="0"/>
          </a:p>
          <a:p>
            <a:endParaRPr lang="zh-CN" altLang="en-US" dirty="0"/>
          </a:p>
        </p:txBody>
      </p:sp>
    </p:spTree>
    <p:extLst>
      <p:ext uri="{BB962C8B-B14F-4D97-AF65-F5344CB8AC3E}">
        <p14:creationId xmlns:p14="http://schemas.microsoft.com/office/powerpoint/2010/main" val="125392879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洪灾与涝灾</a:t>
            </a:r>
            <a:endParaRPr lang="zh-CN" altLang="en-US" dirty="0"/>
          </a:p>
        </p:txBody>
      </p:sp>
      <p:sp>
        <p:nvSpPr>
          <p:cNvPr id="4" name="内容占位符 2"/>
          <p:cNvSpPr txBox="1">
            <a:spLocks/>
          </p:cNvSpPr>
          <p:nvPr/>
        </p:nvSpPr>
        <p:spPr>
          <a:xfrm>
            <a:off x="628650" y="1532725"/>
            <a:ext cx="7381796" cy="187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FF0000"/>
                </a:solidFill>
              </a:rPr>
              <a:t>共同点</a:t>
            </a:r>
            <a:r>
              <a:rPr lang="zh-CN" altLang="en-US" sz="2400" dirty="0" smtClean="0"/>
              <a:t>：洪灾与涝灾的共同点是地表（或径流）积水过多。</a:t>
            </a:r>
            <a:endParaRPr lang="en-US" altLang="zh-CN" sz="2400" dirty="0" smtClean="0"/>
          </a:p>
          <a:p>
            <a:r>
              <a:rPr lang="zh-CN" altLang="en-US" sz="2400" dirty="0">
                <a:solidFill>
                  <a:srgbClr val="FF0000"/>
                </a:solidFill>
              </a:rPr>
              <a:t>区别</a:t>
            </a:r>
            <a:r>
              <a:rPr lang="zh-CN" altLang="en-US" sz="2400" dirty="0" smtClean="0"/>
              <a:t>：洪灾是因客水入境造成的，而涝灾是因本地降水过多而造成的。</a:t>
            </a:r>
            <a:endParaRPr lang="en-US" altLang="zh-CN" sz="2400" dirty="0" smtClean="0"/>
          </a:p>
        </p:txBody>
      </p:sp>
    </p:spTree>
    <p:extLst>
      <p:ext uri="{BB962C8B-B14F-4D97-AF65-F5344CB8AC3E}">
        <p14:creationId xmlns:p14="http://schemas.microsoft.com/office/powerpoint/2010/main" val="10068571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蓄滞洪区</a:t>
            </a:r>
            <a:endParaRPr lang="zh-CN" altLang="en-US" dirty="0"/>
          </a:p>
        </p:txBody>
      </p:sp>
      <p:sp>
        <p:nvSpPr>
          <p:cNvPr id="3" name="内容占位符 2"/>
          <p:cNvSpPr txBox="1">
            <a:spLocks/>
          </p:cNvSpPr>
          <p:nvPr/>
        </p:nvSpPr>
        <p:spPr>
          <a:xfrm>
            <a:off x="628650" y="1532725"/>
            <a:ext cx="7381796" cy="187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FF0000"/>
                </a:solidFill>
              </a:rPr>
              <a:t>蓄</a:t>
            </a:r>
            <a:r>
              <a:rPr lang="zh-CN" altLang="en-US" sz="2400" dirty="0" smtClean="0">
                <a:solidFill>
                  <a:srgbClr val="FF0000"/>
                </a:solidFill>
              </a:rPr>
              <a:t>滞洪区</a:t>
            </a:r>
            <a:r>
              <a:rPr lang="zh-CN" altLang="en-US" sz="2400" dirty="0" smtClean="0"/>
              <a:t>：指河堤外洪水临时贮存的低洼地区及湖泊等，其中多数历史上就是江河洪水淹没和蓄洪场所，包括行洪区、分洪区、蓄洪区和滞洪区。</a:t>
            </a:r>
            <a:endParaRPr lang="en-US" altLang="zh-CN" sz="2400" dirty="0" smtClean="0"/>
          </a:p>
        </p:txBody>
      </p:sp>
    </p:spTree>
    <p:extLst>
      <p:ext uri="{BB962C8B-B14F-4D97-AF65-F5344CB8AC3E}">
        <p14:creationId xmlns:p14="http://schemas.microsoft.com/office/powerpoint/2010/main" val="118727448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水利工程</a:t>
            </a:r>
            <a:endParaRPr lang="zh-CN" altLang="en-US" dirty="0"/>
          </a:p>
        </p:txBody>
      </p:sp>
      <p:sp>
        <p:nvSpPr>
          <p:cNvPr id="3" name="内容占位符 2"/>
          <p:cNvSpPr txBox="1">
            <a:spLocks/>
          </p:cNvSpPr>
          <p:nvPr/>
        </p:nvSpPr>
        <p:spPr>
          <a:xfrm>
            <a:off x="628650" y="1532725"/>
            <a:ext cx="7381796" cy="309217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smtClean="0">
                <a:solidFill>
                  <a:srgbClr val="FF0000"/>
                </a:solidFill>
              </a:rPr>
              <a:t>水利工程</a:t>
            </a:r>
            <a:r>
              <a:rPr lang="zh-CN" altLang="en-US" sz="2400" dirty="0" smtClean="0"/>
              <a:t>：对自然界的地表水和地下水进行控制、治理、保护、开发和利用，以达到除害兴利的目的而修建的工程，也叫</a:t>
            </a:r>
            <a:r>
              <a:rPr lang="zh-CN" altLang="en-US" sz="2400" b="1" dirty="0" smtClean="0"/>
              <a:t>水工程</a:t>
            </a:r>
            <a:r>
              <a:rPr lang="zh-CN" altLang="en-US" sz="2400" dirty="0" smtClean="0"/>
              <a:t>。</a:t>
            </a:r>
            <a:endParaRPr lang="en-US" altLang="zh-CN" sz="2400" dirty="0" smtClean="0"/>
          </a:p>
          <a:p>
            <a:r>
              <a:rPr lang="zh-CN" altLang="en-US" sz="2400" dirty="0" smtClean="0">
                <a:solidFill>
                  <a:srgbClr val="FF0000"/>
                </a:solidFill>
              </a:rPr>
              <a:t>水利工程</a:t>
            </a:r>
            <a:r>
              <a:rPr lang="zh-CN" altLang="en-US" sz="2400" dirty="0" smtClean="0">
                <a:solidFill>
                  <a:srgbClr val="FF0000"/>
                </a:solidFill>
              </a:rPr>
              <a:t>按服务对象分为</a:t>
            </a:r>
            <a:r>
              <a:rPr lang="zh-CN" altLang="en-US" sz="2400" dirty="0" smtClean="0"/>
              <a:t>：防洪工程、农田水利工程、水力发电工程、航道和港口工程、供水和排水工程、环境水力工程等。可同时为防洪、供水、灌溉、发电等多种目标服务的水利工程，称为综合利用水利工程。</a:t>
            </a:r>
            <a:endParaRPr lang="en-US" altLang="zh-CN" sz="2400" dirty="0" smtClean="0"/>
          </a:p>
        </p:txBody>
      </p:sp>
    </p:spTree>
    <p:extLst>
      <p:ext uri="{BB962C8B-B14F-4D97-AF65-F5344CB8AC3E}">
        <p14:creationId xmlns:p14="http://schemas.microsoft.com/office/powerpoint/2010/main" val="14507803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2638425" y="1441848"/>
            <a:ext cx="3700463"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500" dirty="0">
                <a:latin typeface="楷体" panose="02010609060101010101" pitchFamily="49" charset="-122"/>
                <a:ea typeface="楷体" panose="02010609060101010101" pitchFamily="49" charset="-122"/>
              </a:rPr>
              <a:t>洪水灾害介绍</a:t>
            </a:r>
            <a:endParaRPr lang="en-US" altLang="zh-CN" sz="45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56572802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884" name="Rectangle 4"/>
          <p:cNvSpPr>
            <a:spLocks noChangeArrowheads="1"/>
          </p:cNvSpPr>
          <p:nvPr/>
        </p:nvSpPr>
        <p:spPr bwMode="auto">
          <a:xfrm>
            <a:off x="1413272" y="1557338"/>
            <a:ext cx="6172200" cy="190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400050" indent="-400050" algn="l" defTabSz="4343400">
              <a:spcBef>
                <a:spcPct val="20000"/>
              </a:spcBef>
              <a:buChar char="•"/>
              <a:tabLst>
                <a:tab pos="685800" algn="l"/>
              </a:tabLst>
              <a:defRPr sz="3200" b="1">
                <a:solidFill>
                  <a:schemeClr val="accent1"/>
                </a:solidFill>
                <a:latin typeface="Arial" panose="020B0604020202020204" pitchFamily="34" charset="0"/>
              </a:defRPr>
            </a:lvl1pPr>
            <a:lvl2pPr marL="2457450" indent="-285750" algn="l" defTabSz="4343400">
              <a:spcBef>
                <a:spcPct val="20000"/>
              </a:spcBef>
              <a:buChar char="–"/>
              <a:tabLst>
                <a:tab pos="685800" algn="l"/>
              </a:tabLst>
              <a:defRPr sz="2800">
                <a:solidFill>
                  <a:schemeClr val="tx2"/>
                </a:solidFill>
                <a:latin typeface="Arial" panose="020B0604020202020204" pitchFamily="34" charset="0"/>
              </a:defRPr>
            </a:lvl2pPr>
            <a:lvl3pPr marL="2800350" indent="-228600" algn="l" defTabSz="4343400">
              <a:spcBef>
                <a:spcPct val="20000"/>
              </a:spcBef>
              <a:buChar char="•"/>
              <a:tabLst>
                <a:tab pos="685800" algn="l"/>
              </a:tabLst>
              <a:defRPr sz="2400">
                <a:solidFill>
                  <a:schemeClr val="tx2"/>
                </a:solidFill>
                <a:latin typeface="Arial" panose="020B0604020202020204" pitchFamily="34" charset="0"/>
              </a:defRPr>
            </a:lvl3pPr>
            <a:lvl4pPr marL="3143250" indent="-228600" algn="l" defTabSz="4343400">
              <a:spcBef>
                <a:spcPct val="20000"/>
              </a:spcBef>
              <a:buChar char="–"/>
              <a:tabLst>
                <a:tab pos="685800" algn="l"/>
              </a:tabLst>
              <a:defRPr sz="2000">
                <a:solidFill>
                  <a:schemeClr val="tx2"/>
                </a:solidFill>
                <a:latin typeface="Arial" panose="020B0604020202020204" pitchFamily="34" charset="0"/>
              </a:defRPr>
            </a:lvl4pPr>
            <a:lvl5pPr marL="3486150" indent="-228600" algn="l" defTabSz="4343400">
              <a:spcBef>
                <a:spcPct val="20000"/>
              </a:spcBef>
              <a:buChar char="»"/>
              <a:tabLst>
                <a:tab pos="685800" algn="l"/>
              </a:tabLst>
              <a:defRPr sz="2000">
                <a:solidFill>
                  <a:schemeClr val="tx2"/>
                </a:solidFill>
                <a:latin typeface="Arial" panose="020B0604020202020204" pitchFamily="34" charset="0"/>
              </a:defRPr>
            </a:lvl5pPr>
            <a:lvl6pPr marL="3943350" indent="-228600" defTabSz="4343400" fontAlgn="base">
              <a:spcBef>
                <a:spcPct val="20000"/>
              </a:spcBef>
              <a:spcAft>
                <a:spcPct val="0"/>
              </a:spcAft>
              <a:buChar char="»"/>
              <a:tabLst>
                <a:tab pos="685800" algn="l"/>
              </a:tabLst>
              <a:defRPr sz="2000">
                <a:solidFill>
                  <a:schemeClr val="tx2"/>
                </a:solidFill>
                <a:latin typeface="Arial" panose="020B0604020202020204" pitchFamily="34" charset="0"/>
              </a:defRPr>
            </a:lvl6pPr>
            <a:lvl7pPr marL="4400550" indent="-228600" defTabSz="4343400" fontAlgn="base">
              <a:spcBef>
                <a:spcPct val="20000"/>
              </a:spcBef>
              <a:spcAft>
                <a:spcPct val="0"/>
              </a:spcAft>
              <a:buChar char="»"/>
              <a:tabLst>
                <a:tab pos="685800" algn="l"/>
              </a:tabLst>
              <a:defRPr sz="2000">
                <a:solidFill>
                  <a:schemeClr val="tx2"/>
                </a:solidFill>
                <a:latin typeface="Arial" panose="020B0604020202020204" pitchFamily="34" charset="0"/>
              </a:defRPr>
            </a:lvl7pPr>
            <a:lvl8pPr marL="4857750" indent="-228600" defTabSz="4343400" fontAlgn="base">
              <a:spcBef>
                <a:spcPct val="20000"/>
              </a:spcBef>
              <a:spcAft>
                <a:spcPct val="0"/>
              </a:spcAft>
              <a:buChar char="»"/>
              <a:tabLst>
                <a:tab pos="685800" algn="l"/>
              </a:tabLst>
              <a:defRPr sz="2000">
                <a:solidFill>
                  <a:schemeClr val="tx2"/>
                </a:solidFill>
                <a:latin typeface="Arial" panose="020B0604020202020204" pitchFamily="34" charset="0"/>
              </a:defRPr>
            </a:lvl8pPr>
            <a:lvl9pPr marL="5314950" indent="-228600" defTabSz="4343400" fontAlgn="base">
              <a:spcBef>
                <a:spcPct val="20000"/>
              </a:spcBef>
              <a:spcAft>
                <a:spcPct val="0"/>
              </a:spcAft>
              <a:buChar char="»"/>
              <a:tabLst>
                <a:tab pos="685800" algn="l"/>
              </a:tabLst>
              <a:defRPr sz="2000">
                <a:solidFill>
                  <a:schemeClr val="tx2"/>
                </a:solidFill>
                <a:latin typeface="Arial" panose="020B0604020202020204" pitchFamily="34" charset="0"/>
              </a:defRPr>
            </a:lvl9pPr>
          </a:lstStyle>
          <a:p>
            <a:pPr>
              <a:buFont typeface="Wingdings" panose="05000000000000000000" pitchFamily="2" charset="2"/>
              <a:buChar char="v"/>
            </a:pPr>
            <a:r>
              <a:rPr lang="zh-CN" altLang="en-US" sz="2400" dirty="0">
                <a:solidFill>
                  <a:schemeClr val="tx1"/>
                </a:solidFill>
                <a:latin typeface="楷体" panose="02010609060101010101" pitchFamily="49" charset="-122"/>
                <a:ea typeface="楷体" panose="02010609060101010101" pitchFamily="49" charset="-122"/>
              </a:rPr>
              <a:t>什么是洪灾</a:t>
            </a:r>
            <a:r>
              <a:rPr lang="en-US" altLang="zh-CN" sz="2400" dirty="0">
                <a:solidFill>
                  <a:schemeClr val="tx1"/>
                </a:solidFill>
                <a:latin typeface="楷体" panose="02010609060101010101" pitchFamily="49" charset="-122"/>
                <a:ea typeface="楷体" panose="02010609060101010101" pitchFamily="49" charset="-122"/>
              </a:rPr>
              <a:t>?</a:t>
            </a:r>
          </a:p>
          <a:p>
            <a:pPr>
              <a:buFontTx/>
              <a:buNone/>
            </a:pPr>
            <a:r>
              <a:rPr lang="zh-CN" altLang="en-US" sz="1500" dirty="0">
                <a:latin typeface="楷体" panose="02010609060101010101" pitchFamily="49" charset="-122"/>
                <a:ea typeface="楷体" panose="02010609060101010101" pitchFamily="49" charset="-122"/>
              </a:rPr>
              <a:t>       </a:t>
            </a:r>
            <a:r>
              <a:rPr lang="zh-CN" altLang="en-US" sz="1500" dirty="0">
                <a:solidFill>
                  <a:schemeClr val="tx1"/>
                </a:solidFill>
                <a:latin typeface="楷体" panose="02010609060101010101" pitchFamily="49" charset="-122"/>
                <a:ea typeface="楷体" panose="02010609060101010101" pitchFamily="49" charset="-122"/>
              </a:rPr>
              <a:t>洪灾是洪涝灾害的简称。分为“</a:t>
            </a:r>
            <a:r>
              <a:rPr lang="zh-CN" altLang="en-US" sz="1500" dirty="0">
                <a:solidFill>
                  <a:srgbClr val="FF0000"/>
                </a:solidFill>
                <a:latin typeface="楷体" panose="02010609060101010101" pitchFamily="49" charset="-122"/>
                <a:ea typeface="楷体" panose="02010609060101010101" pitchFamily="49" charset="-122"/>
              </a:rPr>
              <a:t>洪</a:t>
            </a:r>
            <a:r>
              <a:rPr lang="zh-CN" altLang="en-US" sz="1500" dirty="0">
                <a:solidFill>
                  <a:schemeClr val="tx1"/>
                </a:solidFill>
                <a:latin typeface="楷体" panose="02010609060101010101" pitchFamily="49" charset="-122"/>
                <a:ea typeface="楷体" panose="02010609060101010101" pitchFamily="49" charset="-122"/>
              </a:rPr>
              <a:t>”和“</a:t>
            </a:r>
            <a:r>
              <a:rPr lang="zh-CN" altLang="en-US" sz="1500" dirty="0">
                <a:solidFill>
                  <a:srgbClr val="FF0000"/>
                </a:solidFill>
                <a:latin typeface="楷体" panose="02010609060101010101" pitchFamily="49" charset="-122"/>
                <a:ea typeface="楷体" panose="02010609060101010101" pitchFamily="49" charset="-122"/>
              </a:rPr>
              <a:t>涝</a:t>
            </a:r>
            <a:r>
              <a:rPr lang="zh-CN" altLang="en-US" sz="1500" dirty="0">
                <a:solidFill>
                  <a:schemeClr val="tx1"/>
                </a:solidFill>
                <a:latin typeface="楷体" panose="02010609060101010101" pitchFamily="49" charset="-122"/>
                <a:ea typeface="楷体" panose="02010609060101010101" pitchFamily="49" charset="-122"/>
              </a:rPr>
              <a:t>”两种 ：“洪”，指大雨、暴雨引起水道急流、山洪暴发、河水泛滥、淹没农田、毁坏环境与各种设施等； “涝”，指水过多或过于集中或返浆水过多造成的积水成灾。 我国有相应的洪涝灾害预防和预警机制，其中包括根据防汛特征水位，对应划分预警级别</a:t>
            </a:r>
            <a:r>
              <a:rPr lang="en-US" altLang="zh-CN" sz="1500" dirty="0">
                <a:solidFill>
                  <a:schemeClr val="tx1"/>
                </a:solidFill>
                <a:latin typeface="楷体" panose="02010609060101010101" pitchFamily="49" charset="-122"/>
                <a:ea typeface="楷体" panose="02010609060101010101" pitchFamily="49" charset="-122"/>
              </a:rPr>
              <a:t>(</a:t>
            </a:r>
            <a:r>
              <a:rPr lang="zh-CN" altLang="en-US" sz="1500" dirty="0">
                <a:solidFill>
                  <a:schemeClr val="tx1"/>
                </a:solidFill>
                <a:latin typeface="楷体" panose="02010609060101010101" pitchFamily="49" charset="-122"/>
                <a:ea typeface="楷体" panose="02010609060101010101" pitchFamily="49" charset="-122"/>
              </a:rPr>
              <a:t>通常由重到轻分为一、二、三、四共</a:t>
            </a:r>
            <a:r>
              <a:rPr lang="en-US" altLang="zh-CN" sz="1500" dirty="0">
                <a:solidFill>
                  <a:schemeClr val="tx1"/>
                </a:solidFill>
                <a:latin typeface="楷体" panose="02010609060101010101" pitchFamily="49" charset="-122"/>
                <a:ea typeface="楷体" panose="02010609060101010101" pitchFamily="49" charset="-122"/>
              </a:rPr>
              <a:t>4</a:t>
            </a:r>
            <a:r>
              <a:rPr lang="zh-CN" altLang="en-US" sz="1500" dirty="0">
                <a:solidFill>
                  <a:schemeClr val="tx1"/>
                </a:solidFill>
                <a:latin typeface="楷体" panose="02010609060101010101" pitchFamily="49" charset="-122"/>
                <a:ea typeface="楷体" panose="02010609060101010101" pitchFamily="49" charset="-122"/>
              </a:rPr>
              <a:t>个等级，分别用红、橙、黄、蓝色表示）</a:t>
            </a:r>
            <a:endParaRPr lang="en-US" altLang="zh-CN" sz="1500" dirty="0">
              <a:solidFill>
                <a:schemeClr val="tx1"/>
              </a:solidFill>
              <a:latin typeface="楷体" panose="02010609060101010101" pitchFamily="49" charset="-122"/>
              <a:ea typeface="楷体" panose="02010609060101010101" pitchFamily="49" charset="-122"/>
            </a:endParaRPr>
          </a:p>
        </p:txBody>
      </p:sp>
      <p:sp>
        <p:nvSpPr>
          <p:cNvPr id="250888" name="Rectangle 8"/>
          <p:cNvSpPr>
            <a:spLocks noGrp="1" noChangeArrowheads="1"/>
          </p:cNvSpPr>
          <p:nvPr>
            <p:ph type="title"/>
          </p:nvPr>
        </p:nvSpPr>
        <p:spPr/>
        <p:txBody>
          <a:bodyPr>
            <a:normAutofit/>
          </a:bodyPr>
          <a:lstStyle/>
          <a:p>
            <a:r>
              <a:rPr lang="zh-CN" altLang="en-US" dirty="0" smtClean="0">
                <a:ea typeface="宋体" panose="02010600030101010101" pitchFamily="2" charset="-122"/>
              </a:rPr>
              <a:t>洪灾介绍</a:t>
            </a:r>
            <a:endParaRPr lang="en-US" altLang="zh-CN" dirty="0">
              <a:ea typeface="宋体" panose="02010600030101010101" pitchFamily="2" charset="-122"/>
            </a:endParaRPr>
          </a:p>
        </p:txBody>
      </p:sp>
      <p:sp>
        <p:nvSpPr>
          <p:cNvPr id="250889" name="Text Box 9"/>
          <p:cNvSpPr txBox="1">
            <a:spLocks noChangeArrowheads="1"/>
          </p:cNvSpPr>
          <p:nvPr/>
        </p:nvSpPr>
        <p:spPr bwMode="auto">
          <a:xfrm>
            <a:off x="1770460" y="3894536"/>
            <a:ext cx="5672138" cy="170816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500" dirty="0">
                <a:latin typeface="楷体" panose="02010609060101010101" pitchFamily="49" charset="-122"/>
                <a:ea typeface="楷体" panose="02010609060101010101" pitchFamily="49" charset="-122"/>
              </a:rPr>
              <a:t>（一）环境破坏 </a:t>
            </a:r>
          </a:p>
          <a:p>
            <a:pPr algn="l">
              <a:spcBef>
                <a:spcPct val="50000"/>
              </a:spcBef>
            </a:pPr>
            <a:r>
              <a:rPr lang="zh-CN" altLang="en-US" sz="1500" dirty="0">
                <a:latin typeface="楷体" panose="02010609060101010101" pitchFamily="49" charset="-122"/>
                <a:ea typeface="楷体" panose="02010609060101010101" pitchFamily="49" charset="-122"/>
              </a:rPr>
              <a:t>         （二）水源污染 </a:t>
            </a:r>
          </a:p>
          <a:p>
            <a:pPr algn="l">
              <a:spcBef>
                <a:spcPct val="50000"/>
              </a:spcBef>
            </a:pPr>
            <a:r>
              <a:rPr lang="zh-CN" altLang="en-US" sz="1500" dirty="0">
                <a:latin typeface="楷体" panose="02010609060101010101" pitchFamily="49" charset="-122"/>
                <a:ea typeface="楷体" panose="02010609060101010101" pitchFamily="49" charset="-122"/>
              </a:rPr>
              <a:t>                 （三）食品污染 </a:t>
            </a:r>
          </a:p>
          <a:p>
            <a:pPr algn="l">
              <a:spcBef>
                <a:spcPct val="50000"/>
              </a:spcBef>
            </a:pPr>
            <a:r>
              <a:rPr lang="zh-CN" altLang="en-US" sz="1500" dirty="0">
                <a:latin typeface="楷体" panose="02010609060101010101" pitchFamily="49" charset="-122"/>
                <a:ea typeface="楷体" panose="02010609060101010101" pitchFamily="49" charset="-122"/>
              </a:rPr>
              <a:t>                         （四）媒介生物滋生 </a:t>
            </a:r>
          </a:p>
          <a:p>
            <a:pPr algn="l">
              <a:spcBef>
                <a:spcPct val="50000"/>
              </a:spcBef>
            </a:pPr>
            <a:r>
              <a:rPr lang="zh-CN" altLang="en-US" sz="1500" dirty="0">
                <a:latin typeface="楷体" panose="02010609060101010101" pitchFamily="49" charset="-122"/>
                <a:ea typeface="楷体" panose="02010609060101010101" pitchFamily="49" charset="-122"/>
              </a:rPr>
              <a:t>                                   （五）传染病流行 </a:t>
            </a:r>
          </a:p>
        </p:txBody>
      </p:sp>
    </p:spTree>
    <p:extLst>
      <p:ext uri="{BB962C8B-B14F-4D97-AF65-F5344CB8AC3E}">
        <p14:creationId xmlns:p14="http://schemas.microsoft.com/office/powerpoint/2010/main" val="1070843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50888"/>
                                        </p:tgtEl>
                                        <p:attrNameLst>
                                          <p:attrName>style.visibility</p:attrName>
                                        </p:attrNameLst>
                                      </p:cBhvr>
                                      <p:to>
                                        <p:strVal val="visible"/>
                                      </p:to>
                                    </p:set>
                                    <p:animEffect transition="in" filter="box(in)">
                                      <p:cBhvr>
                                        <p:cTn id="7" dur="500"/>
                                        <p:tgtEl>
                                          <p:spTgt spid="25088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1" presetClass="entr" presetSubtype="0" fill="hold" grpId="0" nodeType="clickEffect">
                                  <p:stCondLst>
                                    <p:cond delay="0"/>
                                  </p:stCondLst>
                                  <p:childTnLst>
                                    <p:set>
                                      <p:cBhvr>
                                        <p:cTn id="11" dur="1" fill="hold">
                                          <p:stCondLst>
                                            <p:cond delay="0"/>
                                          </p:stCondLst>
                                        </p:cTn>
                                        <p:tgtEl>
                                          <p:spTgt spid="250884"/>
                                        </p:tgtEl>
                                        <p:attrNameLst>
                                          <p:attrName>style.visibility</p:attrName>
                                        </p:attrNameLst>
                                      </p:cBhvr>
                                      <p:to>
                                        <p:strVal val="visible"/>
                                      </p:to>
                                    </p:set>
                                    <p:animEffect transition="in" filter="fade">
                                      <p:cBhvr>
                                        <p:cTn id="12" dur="770" decel="100000"/>
                                        <p:tgtEl>
                                          <p:spTgt spid="250884"/>
                                        </p:tgtEl>
                                      </p:cBhvr>
                                    </p:animEffect>
                                    <p:animScale>
                                      <p:cBhvr>
                                        <p:cTn id="13" dur="770" decel="100000"/>
                                        <p:tgtEl>
                                          <p:spTgt spid="250884"/>
                                        </p:tgtEl>
                                      </p:cBhvr>
                                      <p:from x="10000" y="10000"/>
                                      <p:to x="200000" y="450000"/>
                                    </p:animScale>
                                    <p:animScale>
                                      <p:cBhvr>
                                        <p:cTn id="14" dur="1230" accel="100000" fill="hold">
                                          <p:stCondLst>
                                            <p:cond delay="770"/>
                                          </p:stCondLst>
                                        </p:cTn>
                                        <p:tgtEl>
                                          <p:spTgt spid="250884"/>
                                        </p:tgtEl>
                                      </p:cBhvr>
                                      <p:from x="200000" y="450000"/>
                                      <p:to x="100000" y="100000"/>
                                    </p:animScale>
                                    <p:set>
                                      <p:cBhvr>
                                        <p:cTn id="15" dur="770" fill="hold"/>
                                        <p:tgtEl>
                                          <p:spTgt spid="250884"/>
                                        </p:tgtEl>
                                        <p:attrNameLst>
                                          <p:attrName>ppt_x</p:attrName>
                                        </p:attrNameLst>
                                      </p:cBhvr>
                                      <p:to>
                                        <p:strVal val="(0.5)"/>
                                      </p:to>
                                    </p:set>
                                    <p:anim from="(0.5)" to="(#ppt_x)" calcmode="lin" valueType="num">
                                      <p:cBhvr>
                                        <p:cTn id="16" dur="1230" accel="100000" fill="hold">
                                          <p:stCondLst>
                                            <p:cond delay="770"/>
                                          </p:stCondLst>
                                        </p:cTn>
                                        <p:tgtEl>
                                          <p:spTgt spid="250884"/>
                                        </p:tgtEl>
                                        <p:attrNameLst>
                                          <p:attrName>ppt_x</p:attrName>
                                        </p:attrNameLst>
                                      </p:cBhvr>
                                    </p:anim>
                                    <p:set>
                                      <p:cBhvr>
                                        <p:cTn id="17" dur="770" fill="hold"/>
                                        <p:tgtEl>
                                          <p:spTgt spid="250884"/>
                                        </p:tgtEl>
                                        <p:attrNameLst>
                                          <p:attrName>ppt_y</p:attrName>
                                        </p:attrNameLst>
                                      </p:cBhvr>
                                      <p:to>
                                        <p:strVal val="(#ppt_y+0.4)"/>
                                      </p:to>
                                    </p:set>
                                    <p:anim from="(#ppt_y+0.4)" to="(#ppt_y)" calcmode="lin" valueType="num">
                                      <p:cBhvr>
                                        <p:cTn id="18" dur="1230" accel="100000" fill="hold">
                                          <p:stCondLst>
                                            <p:cond delay="770"/>
                                          </p:stCondLst>
                                        </p:cTn>
                                        <p:tgtEl>
                                          <p:spTgt spid="250884"/>
                                        </p:tgtEl>
                                        <p:attrNameLst>
                                          <p:attrName>ppt_y</p:attrName>
                                        </p:attrNameLst>
                                      </p:cBhvr>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7" presetClass="entr" presetSubtype="10" fill="hold" nodeType="clickEffect">
                                  <p:stCondLst>
                                    <p:cond delay="0"/>
                                  </p:stCondLst>
                                  <p:childTnLst>
                                    <p:set>
                                      <p:cBhvr>
                                        <p:cTn id="22" dur="1" fill="hold">
                                          <p:stCondLst>
                                            <p:cond delay="0"/>
                                          </p:stCondLst>
                                        </p:cTn>
                                        <p:tgtEl>
                                          <p:spTgt spid="250889">
                                            <p:txEl>
                                              <p:pRg st="0" end="0"/>
                                            </p:txEl>
                                          </p:spTgt>
                                        </p:tgtEl>
                                        <p:attrNameLst>
                                          <p:attrName>style.visibility</p:attrName>
                                        </p:attrNameLst>
                                      </p:cBhvr>
                                      <p:to>
                                        <p:strVal val="visible"/>
                                      </p:to>
                                    </p:set>
                                    <p:anim calcmode="lin" valueType="num">
                                      <p:cBhvr>
                                        <p:cTn id="23" dur="500" fill="hold"/>
                                        <p:tgtEl>
                                          <p:spTgt spid="250889">
                                            <p:txEl>
                                              <p:pRg st="0" end="0"/>
                                            </p:txEl>
                                          </p:spTgt>
                                        </p:tgtEl>
                                        <p:attrNameLst>
                                          <p:attrName>ppt_w</p:attrName>
                                        </p:attrNameLst>
                                      </p:cBhvr>
                                      <p:tavLst>
                                        <p:tav tm="0">
                                          <p:val>
                                            <p:fltVal val="0"/>
                                          </p:val>
                                        </p:tav>
                                        <p:tav tm="100000">
                                          <p:val>
                                            <p:strVal val="#ppt_w"/>
                                          </p:val>
                                        </p:tav>
                                      </p:tavLst>
                                    </p:anim>
                                    <p:anim calcmode="lin" valueType="num">
                                      <p:cBhvr>
                                        <p:cTn id="24" dur="500" fill="hold"/>
                                        <p:tgtEl>
                                          <p:spTgt spid="25088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17" presetClass="entr" presetSubtype="10" fill="hold" nodeType="clickEffect">
                                  <p:stCondLst>
                                    <p:cond delay="0"/>
                                  </p:stCondLst>
                                  <p:childTnLst>
                                    <p:set>
                                      <p:cBhvr>
                                        <p:cTn id="28" dur="1" fill="hold">
                                          <p:stCondLst>
                                            <p:cond delay="0"/>
                                          </p:stCondLst>
                                        </p:cTn>
                                        <p:tgtEl>
                                          <p:spTgt spid="250889">
                                            <p:txEl>
                                              <p:pRg st="1" end="1"/>
                                            </p:txEl>
                                          </p:spTgt>
                                        </p:tgtEl>
                                        <p:attrNameLst>
                                          <p:attrName>style.visibility</p:attrName>
                                        </p:attrNameLst>
                                      </p:cBhvr>
                                      <p:to>
                                        <p:strVal val="visible"/>
                                      </p:to>
                                    </p:set>
                                    <p:anim calcmode="lin" valueType="num">
                                      <p:cBhvr>
                                        <p:cTn id="29" dur="500" fill="hold"/>
                                        <p:tgtEl>
                                          <p:spTgt spid="250889">
                                            <p:txEl>
                                              <p:pRg st="1" end="1"/>
                                            </p:txEl>
                                          </p:spTgt>
                                        </p:tgtEl>
                                        <p:attrNameLst>
                                          <p:attrName>ppt_w</p:attrName>
                                        </p:attrNameLst>
                                      </p:cBhvr>
                                      <p:tavLst>
                                        <p:tav tm="0">
                                          <p:val>
                                            <p:fltVal val="0"/>
                                          </p:val>
                                        </p:tav>
                                        <p:tav tm="100000">
                                          <p:val>
                                            <p:strVal val="#ppt_w"/>
                                          </p:val>
                                        </p:tav>
                                      </p:tavLst>
                                    </p:anim>
                                    <p:anim calcmode="lin" valueType="num">
                                      <p:cBhvr>
                                        <p:cTn id="30" dur="500" fill="hold"/>
                                        <p:tgtEl>
                                          <p:spTgt spid="250889">
                                            <p:txEl>
                                              <p:pRg st="1" end="1"/>
                                            </p:txEl>
                                          </p:spTgt>
                                        </p:tgtEl>
                                        <p:attrNameLst>
                                          <p:attrName>ppt_h</p:attrName>
                                        </p:attrNameLst>
                                      </p:cBhvr>
                                      <p:tavLst>
                                        <p:tav tm="0">
                                          <p:val>
                                            <p:strVal val="#ppt_h"/>
                                          </p:val>
                                        </p:tav>
                                        <p:tav tm="100000">
                                          <p:val>
                                            <p:strVal val="#ppt_h"/>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17" presetClass="entr" presetSubtype="10" fill="hold" nodeType="clickEffect">
                                  <p:stCondLst>
                                    <p:cond delay="0"/>
                                  </p:stCondLst>
                                  <p:childTnLst>
                                    <p:set>
                                      <p:cBhvr>
                                        <p:cTn id="34" dur="1" fill="hold">
                                          <p:stCondLst>
                                            <p:cond delay="0"/>
                                          </p:stCondLst>
                                        </p:cTn>
                                        <p:tgtEl>
                                          <p:spTgt spid="250889">
                                            <p:txEl>
                                              <p:pRg st="2" end="2"/>
                                            </p:txEl>
                                          </p:spTgt>
                                        </p:tgtEl>
                                        <p:attrNameLst>
                                          <p:attrName>style.visibility</p:attrName>
                                        </p:attrNameLst>
                                      </p:cBhvr>
                                      <p:to>
                                        <p:strVal val="visible"/>
                                      </p:to>
                                    </p:set>
                                    <p:anim calcmode="lin" valueType="num">
                                      <p:cBhvr>
                                        <p:cTn id="35" dur="500" fill="hold"/>
                                        <p:tgtEl>
                                          <p:spTgt spid="250889">
                                            <p:txEl>
                                              <p:pRg st="2" end="2"/>
                                            </p:txEl>
                                          </p:spTgt>
                                        </p:tgtEl>
                                        <p:attrNameLst>
                                          <p:attrName>ppt_w</p:attrName>
                                        </p:attrNameLst>
                                      </p:cBhvr>
                                      <p:tavLst>
                                        <p:tav tm="0">
                                          <p:val>
                                            <p:fltVal val="0"/>
                                          </p:val>
                                        </p:tav>
                                        <p:tav tm="100000">
                                          <p:val>
                                            <p:strVal val="#ppt_w"/>
                                          </p:val>
                                        </p:tav>
                                      </p:tavLst>
                                    </p:anim>
                                    <p:anim calcmode="lin" valueType="num">
                                      <p:cBhvr>
                                        <p:cTn id="36" dur="500" fill="hold"/>
                                        <p:tgtEl>
                                          <p:spTgt spid="250889">
                                            <p:txEl>
                                              <p:pRg st="2" end="2"/>
                                            </p:txEl>
                                          </p:spTgt>
                                        </p:tgtEl>
                                        <p:attrNameLst>
                                          <p:attrName>ppt_h</p:attrName>
                                        </p:attrNameLst>
                                      </p:cBhvr>
                                      <p:tavLst>
                                        <p:tav tm="0">
                                          <p:val>
                                            <p:strVal val="#ppt_h"/>
                                          </p:val>
                                        </p:tav>
                                        <p:tav tm="100000">
                                          <p:val>
                                            <p:strVal val="#ppt_h"/>
                                          </p:val>
                                        </p:tav>
                                      </p:tavLst>
                                    </p:anim>
                                  </p:childTnLst>
                                </p:cTn>
                              </p:par>
                            </p:childTnLst>
                          </p:cTn>
                        </p:par>
                      </p:childTnLst>
                    </p:cTn>
                  </p:par>
                  <p:par>
                    <p:cTn id="37" fill="hold" nodeType="clickPar">
                      <p:stCondLst>
                        <p:cond delay="indefinite"/>
                      </p:stCondLst>
                      <p:childTnLst>
                        <p:par>
                          <p:cTn id="38" fill="hold" nodeType="withGroup">
                            <p:stCondLst>
                              <p:cond delay="0"/>
                            </p:stCondLst>
                            <p:childTnLst>
                              <p:par>
                                <p:cTn id="39" presetID="17" presetClass="entr" presetSubtype="10" fill="hold" nodeType="clickEffect">
                                  <p:stCondLst>
                                    <p:cond delay="0"/>
                                  </p:stCondLst>
                                  <p:childTnLst>
                                    <p:set>
                                      <p:cBhvr>
                                        <p:cTn id="40" dur="1" fill="hold">
                                          <p:stCondLst>
                                            <p:cond delay="0"/>
                                          </p:stCondLst>
                                        </p:cTn>
                                        <p:tgtEl>
                                          <p:spTgt spid="250889">
                                            <p:txEl>
                                              <p:pRg st="3" end="3"/>
                                            </p:txEl>
                                          </p:spTgt>
                                        </p:tgtEl>
                                        <p:attrNameLst>
                                          <p:attrName>style.visibility</p:attrName>
                                        </p:attrNameLst>
                                      </p:cBhvr>
                                      <p:to>
                                        <p:strVal val="visible"/>
                                      </p:to>
                                    </p:set>
                                    <p:anim calcmode="lin" valueType="num">
                                      <p:cBhvr>
                                        <p:cTn id="41" dur="500" fill="hold"/>
                                        <p:tgtEl>
                                          <p:spTgt spid="250889">
                                            <p:txEl>
                                              <p:pRg st="3" end="3"/>
                                            </p:txEl>
                                          </p:spTgt>
                                        </p:tgtEl>
                                        <p:attrNameLst>
                                          <p:attrName>ppt_w</p:attrName>
                                        </p:attrNameLst>
                                      </p:cBhvr>
                                      <p:tavLst>
                                        <p:tav tm="0">
                                          <p:val>
                                            <p:fltVal val="0"/>
                                          </p:val>
                                        </p:tav>
                                        <p:tav tm="100000">
                                          <p:val>
                                            <p:strVal val="#ppt_w"/>
                                          </p:val>
                                        </p:tav>
                                      </p:tavLst>
                                    </p:anim>
                                    <p:anim calcmode="lin" valueType="num">
                                      <p:cBhvr>
                                        <p:cTn id="42" dur="500" fill="hold"/>
                                        <p:tgtEl>
                                          <p:spTgt spid="250889">
                                            <p:txEl>
                                              <p:pRg st="3" end="3"/>
                                            </p:txEl>
                                          </p:spTgt>
                                        </p:tgtEl>
                                        <p:attrNameLst>
                                          <p:attrName>ppt_h</p:attrName>
                                        </p:attrNameLst>
                                      </p:cBhvr>
                                      <p:tavLst>
                                        <p:tav tm="0">
                                          <p:val>
                                            <p:strVal val="#ppt_h"/>
                                          </p:val>
                                        </p:tav>
                                        <p:tav tm="100000">
                                          <p:val>
                                            <p:strVal val="#ppt_h"/>
                                          </p:val>
                                        </p:tav>
                                      </p:tavLst>
                                    </p:anim>
                                  </p:childTnLst>
                                </p:cTn>
                              </p:par>
                            </p:childTnLst>
                          </p:cTn>
                        </p:par>
                      </p:childTnLst>
                    </p:cTn>
                  </p:par>
                  <p:par>
                    <p:cTn id="43" fill="hold" nodeType="clickPar">
                      <p:stCondLst>
                        <p:cond delay="indefinite"/>
                      </p:stCondLst>
                      <p:childTnLst>
                        <p:par>
                          <p:cTn id="44" fill="hold" nodeType="withGroup">
                            <p:stCondLst>
                              <p:cond delay="0"/>
                            </p:stCondLst>
                            <p:childTnLst>
                              <p:par>
                                <p:cTn id="45" presetID="17" presetClass="entr" presetSubtype="10" fill="hold" nodeType="clickEffect">
                                  <p:stCondLst>
                                    <p:cond delay="0"/>
                                  </p:stCondLst>
                                  <p:childTnLst>
                                    <p:set>
                                      <p:cBhvr>
                                        <p:cTn id="46" dur="1" fill="hold">
                                          <p:stCondLst>
                                            <p:cond delay="0"/>
                                          </p:stCondLst>
                                        </p:cTn>
                                        <p:tgtEl>
                                          <p:spTgt spid="250889">
                                            <p:txEl>
                                              <p:pRg st="4" end="4"/>
                                            </p:txEl>
                                          </p:spTgt>
                                        </p:tgtEl>
                                        <p:attrNameLst>
                                          <p:attrName>style.visibility</p:attrName>
                                        </p:attrNameLst>
                                      </p:cBhvr>
                                      <p:to>
                                        <p:strVal val="visible"/>
                                      </p:to>
                                    </p:set>
                                    <p:anim calcmode="lin" valueType="num">
                                      <p:cBhvr>
                                        <p:cTn id="47" dur="500" fill="hold"/>
                                        <p:tgtEl>
                                          <p:spTgt spid="250889">
                                            <p:txEl>
                                              <p:pRg st="4" end="4"/>
                                            </p:txEl>
                                          </p:spTgt>
                                        </p:tgtEl>
                                        <p:attrNameLst>
                                          <p:attrName>ppt_w</p:attrName>
                                        </p:attrNameLst>
                                      </p:cBhvr>
                                      <p:tavLst>
                                        <p:tav tm="0">
                                          <p:val>
                                            <p:fltVal val="0"/>
                                          </p:val>
                                        </p:tav>
                                        <p:tav tm="100000">
                                          <p:val>
                                            <p:strVal val="#ppt_w"/>
                                          </p:val>
                                        </p:tav>
                                      </p:tavLst>
                                    </p:anim>
                                    <p:anim calcmode="lin" valueType="num">
                                      <p:cBhvr>
                                        <p:cTn id="48" dur="500" fill="hold"/>
                                        <p:tgtEl>
                                          <p:spTgt spid="250889">
                                            <p:txEl>
                                              <p:pRg st="4" end="4"/>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p:bldP spid="25088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7123" name="Group 3"/>
          <p:cNvGrpSpPr>
            <a:grpSpLocks/>
          </p:cNvGrpSpPr>
          <p:nvPr/>
        </p:nvGrpSpPr>
        <p:grpSpPr bwMode="auto">
          <a:xfrm>
            <a:off x="3653733" y="1984625"/>
            <a:ext cx="5129213" cy="2524125"/>
            <a:chOff x="664" y="1951"/>
            <a:chExt cx="4308" cy="2120"/>
          </a:xfrm>
        </p:grpSpPr>
        <p:sp>
          <p:nvSpPr>
            <p:cNvPr id="517124" name="Freeform 4"/>
            <p:cNvSpPr>
              <a:spLocks/>
            </p:cNvSpPr>
            <p:nvPr/>
          </p:nvSpPr>
          <p:spPr bwMode="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25" name="Freeform 5"/>
            <p:cNvSpPr>
              <a:spLocks/>
            </p:cNvSpPr>
            <p:nvPr/>
          </p:nvSpPr>
          <p:spPr bwMode="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26" name="Freeform 6"/>
            <p:cNvSpPr>
              <a:spLocks/>
            </p:cNvSpPr>
            <p:nvPr/>
          </p:nvSpPr>
          <p:spPr bwMode="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27" name="Freeform 7"/>
            <p:cNvSpPr>
              <a:spLocks/>
            </p:cNvSpPr>
            <p:nvPr/>
          </p:nvSpPr>
          <p:spPr bwMode="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28" name="Freeform 8"/>
            <p:cNvSpPr>
              <a:spLocks/>
            </p:cNvSpPr>
            <p:nvPr/>
          </p:nvSpPr>
          <p:spPr bwMode="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29" name="Freeform 9"/>
            <p:cNvSpPr>
              <a:spLocks/>
            </p:cNvSpPr>
            <p:nvPr/>
          </p:nvSpPr>
          <p:spPr bwMode="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0" name="Freeform 10"/>
            <p:cNvSpPr>
              <a:spLocks/>
            </p:cNvSpPr>
            <p:nvPr/>
          </p:nvSpPr>
          <p:spPr bwMode="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1" name="Freeform 11"/>
            <p:cNvSpPr>
              <a:spLocks/>
            </p:cNvSpPr>
            <p:nvPr/>
          </p:nvSpPr>
          <p:spPr bwMode="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2" name="Freeform 12"/>
            <p:cNvSpPr>
              <a:spLocks/>
            </p:cNvSpPr>
            <p:nvPr/>
          </p:nvSpPr>
          <p:spPr bwMode="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3" name="Freeform 13"/>
            <p:cNvSpPr>
              <a:spLocks/>
            </p:cNvSpPr>
            <p:nvPr/>
          </p:nvSpPr>
          <p:spPr bwMode="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4" name="Freeform 14"/>
            <p:cNvSpPr>
              <a:spLocks/>
            </p:cNvSpPr>
            <p:nvPr/>
          </p:nvSpPr>
          <p:spPr bwMode="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5" name="Freeform 15"/>
            <p:cNvSpPr>
              <a:spLocks/>
            </p:cNvSpPr>
            <p:nvPr/>
          </p:nvSpPr>
          <p:spPr bwMode="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6" name="Freeform 16"/>
            <p:cNvSpPr>
              <a:spLocks/>
            </p:cNvSpPr>
            <p:nvPr/>
          </p:nvSpPr>
          <p:spPr bwMode="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7" name="Freeform 17"/>
            <p:cNvSpPr>
              <a:spLocks/>
            </p:cNvSpPr>
            <p:nvPr/>
          </p:nvSpPr>
          <p:spPr bwMode="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8" name="Freeform 18"/>
            <p:cNvSpPr>
              <a:spLocks/>
            </p:cNvSpPr>
            <p:nvPr/>
          </p:nvSpPr>
          <p:spPr bwMode="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39" name="Freeform 19"/>
            <p:cNvSpPr>
              <a:spLocks/>
            </p:cNvSpPr>
            <p:nvPr/>
          </p:nvSpPr>
          <p:spPr bwMode="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0" name="Freeform 20"/>
            <p:cNvSpPr>
              <a:spLocks/>
            </p:cNvSpPr>
            <p:nvPr/>
          </p:nvSpPr>
          <p:spPr bwMode="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1" name="Freeform 21"/>
            <p:cNvSpPr>
              <a:spLocks/>
            </p:cNvSpPr>
            <p:nvPr/>
          </p:nvSpPr>
          <p:spPr bwMode="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2" name="Freeform 22"/>
            <p:cNvSpPr>
              <a:spLocks/>
            </p:cNvSpPr>
            <p:nvPr/>
          </p:nvSpPr>
          <p:spPr bwMode="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3" name="Freeform 23"/>
            <p:cNvSpPr>
              <a:spLocks/>
            </p:cNvSpPr>
            <p:nvPr/>
          </p:nvSpPr>
          <p:spPr bwMode="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4" name="Freeform 24"/>
            <p:cNvSpPr>
              <a:spLocks/>
            </p:cNvSpPr>
            <p:nvPr/>
          </p:nvSpPr>
          <p:spPr bwMode="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5" name="Freeform 25"/>
            <p:cNvSpPr>
              <a:spLocks/>
            </p:cNvSpPr>
            <p:nvPr/>
          </p:nvSpPr>
          <p:spPr bwMode="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6" name="Freeform 26"/>
            <p:cNvSpPr>
              <a:spLocks/>
            </p:cNvSpPr>
            <p:nvPr/>
          </p:nvSpPr>
          <p:spPr bwMode="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7" name="Freeform 27"/>
            <p:cNvSpPr>
              <a:spLocks/>
            </p:cNvSpPr>
            <p:nvPr/>
          </p:nvSpPr>
          <p:spPr bwMode="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8" name="Freeform 28"/>
            <p:cNvSpPr>
              <a:spLocks/>
            </p:cNvSpPr>
            <p:nvPr/>
          </p:nvSpPr>
          <p:spPr bwMode="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49" name="Freeform 29"/>
            <p:cNvSpPr>
              <a:spLocks/>
            </p:cNvSpPr>
            <p:nvPr/>
          </p:nvSpPr>
          <p:spPr bwMode="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0" name="Freeform 30"/>
            <p:cNvSpPr>
              <a:spLocks/>
            </p:cNvSpPr>
            <p:nvPr/>
          </p:nvSpPr>
          <p:spPr bwMode="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1" name="Freeform 31"/>
            <p:cNvSpPr>
              <a:spLocks/>
            </p:cNvSpPr>
            <p:nvPr/>
          </p:nvSpPr>
          <p:spPr bwMode="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2" name="Freeform 32"/>
            <p:cNvSpPr>
              <a:spLocks/>
            </p:cNvSpPr>
            <p:nvPr/>
          </p:nvSpPr>
          <p:spPr bwMode="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3" name="Freeform 33"/>
            <p:cNvSpPr>
              <a:spLocks/>
            </p:cNvSpPr>
            <p:nvPr/>
          </p:nvSpPr>
          <p:spPr bwMode="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4" name="Freeform 34"/>
            <p:cNvSpPr>
              <a:spLocks/>
            </p:cNvSpPr>
            <p:nvPr/>
          </p:nvSpPr>
          <p:spPr bwMode="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5" name="Freeform 35"/>
            <p:cNvSpPr>
              <a:spLocks/>
            </p:cNvSpPr>
            <p:nvPr/>
          </p:nvSpPr>
          <p:spPr bwMode="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6" name="Freeform 36"/>
            <p:cNvSpPr>
              <a:spLocks/>
            </p:cNvSpPr>
            <p:nvPr/>
          </p:nvSpPr>
          <p:spPr bwMode="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7" name="Freeform 37"/>
            <p:cNvSpPr>
              <a:spLocks/>
            </p:cNvSpPr>
            <p:nvPr/>
          </p:nvSpPr>
          <p:spPr bwMode="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58" name="Freeform 38"/>
            <p:cNvSpPr>
              <a:spLocks/>
            </p:cNvSpPr>
            <p:nvPr/>
          </p:nvSpPr>
          <p:spPr bwMode="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prstShdw prst="shdw17" dist="25400" dir="5400000">
                <a:srgbClr val="333333">
                  <a:alpha val="50000"/>
                </a:srgbClr>
              </a:prstShdw>
            </a:effectLst>
          </p:spPr>
          <p:txBody>
            <a:bodyPr/>
            <a:lstStyle/>
            <a:p>
              <a:endParaRPr lang="zh-CN" altLang="en-US" sz="1350"/>
            </a:p>
          </p:txBody>
        </p:sp>
        <p:sp>
          <p:nvSpPr>
            <p:cNvPr id="517159" name="Freeform 39"/>
            <p:cNvSpPr>
              <a:spLocks/>
            </p:cNvSpPr>
            <p:nvPr/>
          </p:nvSpPr>
          <p:spPr bwMode="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0" name="Freeform 40"/>
            <p:cNvSpPr>
              <a:spLocks/>
            </p:cNvSpPr>
            <p:nvPr/>
          </p:nvSpPr>
          <p:spPr bwMode="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1" name="Freeform 41"/>
            <p:cNvSpPr>
              <a:spLocks/>
            </p:cNvSpPr>
            <p:nvPr/>
          </p:nvSpPr>
          <p:spPr bwMode="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2" name="Freeform 42"/>
            <p:cNvSpPr>
              <a:spLocks/>
            </p:cNvSpPr>
            <p:nvPr/>
          </p:nvSpPr>
          <p:spPr bwMode="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3" name="Freeform 43"/>
            <p:cNvSpPr>
              <a:spLocks/>
            </p:cNvSpPr>
            <p:nvPr/>
          </p:nvSpPr>
          <p:spPr bwMode="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4" name="Freeform 44"/>
            <p:cNvSpPr>
              <a:spLocks/>
            </p:cNvSpPr>
            <p:nvPr/>
          </p:nvSpPr>
          <p:spPr bwMode="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5" name="Freeform 45"/>
            <p:cNvSpPr>
              <a:spLocks/>
            </p:cNvSpPr>
            <p:nvPr/>
          </p:nvSpPr>
          <p:spPr bwMode="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6" name="Freeform 46"/>
            <p:cNvSpPr>
              <a:spLocks/>
            </p:cNvSpPr>
            <p:nvPr/>
          </p:nvSpPr>
          <p:spPr bwMode="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7" name="Freeform 47"/>
            <p:cNvSpPr>
              <a:spLocks/>
            </p:cNvSpPr>
            <p:nvPr/>
          </p:nvSpPr>
          <p:spPr bwMode="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8" name="Freeform 48"/>
            <p:cNvSpPr>
              <a:spLocks/>
            </p:cNvSpPr>
            <p:nvPr/>
          </p:nvSpPr>
          <p:spPr bwMode="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69" name="Freeform 49"/>
            <p:cNvSpPr>
              <a:spLocks/>
            </p:cNvSpPr>
            <p:nvPr/>
          </p:nvSpPr>
          <p:spPr bwMode="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0" name="Freeform 50"/>
            <p:cNvSpPr>
              <a:spLocks/>
            </p:cNvSpPr>
            <p:nvPr/>
          </p:nvSpPr>
          <p:spPr bwMode="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1" name="Freeform 51"/>
            <p:cNvSpPr>
              <a:spLocks/>
            </p:cNvSpPr>
            <p:nvPr/>
          </p:nvSpPr>
          <p:spPr bwMode="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2" name="Freeform 52"/>
            <p:cNvSpPr>
              <a:spLocks/>
            </p:cNvSpPr>
            <p:nvPr/>
          </p:nvSpPr>
          <p:spPr bwMode="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3" name="Freeform 53"/>
            <p:cNvSpPr>
              <a:spLocks/>
            </p:cNvSpPr>
            <p:nvPr/>
          </p:nvSpPr>
          <p:spPr bwMode="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4" name="Freeform 54"/>
            <p:cNvSpPr>
              <a:spLocks/>
            </p:cNvSpPr>
            <p:nvPr/>
          </p:nvSpPr>
          <p:spPr bwMode="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5" name="Freeform 55"/>
            <p:cNvSpPr>
              <a:spLocks/>
            </p:cNvSpPr>
            <p:nvPr/>
          </p:nvSpPr>
          <p:spPr bwMode="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6" name="Freeform 56"/>
            <p:cNvSpPr>
              <a:spLocks/>
            </p:cNvSpPr>
            <p:nvPr/>
          </p:nvSpPr>
          <p:spPr bwMode="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7" name="Freeform 57"/>
            <p:cNvSpPr>
              <a:spLocks/>
            </p:cNvSpPr>
            <p:nvPr/>
          </p:nvSpPr>
          <p:spPr bwMode="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8" name="Freeform 58"/>
            <p:cNvSpPr>
              <a:spLocks/>
            </p:cNvSpPr>
            <p:nvPr/>
          </p:nvSpPr>
          <p:spPr bwMode="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79" name="Freeform 59"/>
            <p:cNvSpPr>
              <a:spLocks/>
            </p:cNvSpPr>
            <p:nvPr/>
          </p:nvSpPr>
          <p:spPr bwMode="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0" name="Freeform 60"/>
            <p:cNvSpPr>
              <a:spLocks/>
            </p:cNvSpPr>
            <p:nvPr/>
          </p:nvSpPr>
          <p:spPr bwMode="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1" name="Freeform 61"/>
            <p:cNvSpPr>
              <a:spLocks/>
            </p:cNvSpPr>
            <p:nvPr/>
          </p:nvSpPr>
          <p:spPr bwMode="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2" name="Freeform 62"/>
            <p:cNvSpPr>
              <a:spLocks/>
            </p:cNvSpPr>
            <p:nvPr/>
          </p:nvSpPr>
          <p:spPr bwMode="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3" name="Freeform 63"/>
            <p:cNvSpPr>
              <a:spLocks/>
            </p:cNvSpPr>
            <p:nvPr/>
          </p:nvSpPr>
          <p:spPr bwMode="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4" name="Freeform 64"/>
            <p:cNvSpPr>
              <a:spLocks/>
            </p:cNvSpPr>
            <p:nvPr/>
          </p:nvSpPr>
          <p:spPr bwMode="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5" name="Freeform 65"/>
            <p:cNvSpPr>
              <a:spLocks/>
            </p:cNvSpPr>
            <p:nvPr/>
          </p:nvSpPr>
          <p:spPr bwMode="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6" name="Freeform 66"/>
            <p:cNvSpPr>
              <a:spLocks/>
            </p:cNvSpPr>
            <p:nvPr/>
          </p:nvSpPr>
          <p:spPr bwMode="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7" name="Freeform 67"/>
            <p:cNvSpPr>
              <a:spLocks/>
            </p:cNvSpPr>
            <p:nvPr/>
          </p:nvSpPr>
          <p:spPr bwMode="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8" name="Freeform 68"/>
            <p:cNvSpPr>
              <a:spLocks/>
            </p:cNvSpPr>
            <p:nvPr/>
          </p:nvSpPr>
          <p:spPr bwMode="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89" name="Freeform 69"/>
            <p:cNvSpPr>
              <a:spLocks/>
            </p:cNvSpPr>
            <p:nvPr/>
          </p:nvSpPr>
          <p:spPr bwMode="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0" name="Freeform 70"/>
            <p:cNvSpPr>
              <a:spLocks/>
            </p:cNvSpPr>
            <p:nvPr/>
          </p:nvSpPr>
          <p:spPr bwMode="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1" name="Freeform 71"/>
            <p:cNvSpPr>
              <a:spLocks/>
            </p:cNvSpPr>
            <p:nvPr/>
          </p:nvSpPr>
          <p:spPr bwMode="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2" name="Freeform 72"/>
            <p:cNvSpPr>
              <a:spLocks/>
            </p:cNvSpPr>
            <p:nvPr/>
          </p:nvSpPr>
          <p:spPr bwMode="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3" name="Freeform 73"/>
            <p:cNvSpPr>
              <a:spLocks/>
            </p:cNvSpPr>
            <p:nvPr/>
          </p:nvSpPr>
          <p:spPr bwMode="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4" name="Freeform 74"/>
            <p:cNvSpPr>
              <a:spLocks/>
            </p:cNvSpPr>
            <p:nvPr/>
          </p:nvSpPr>
          <p:spPr bwMode="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5" name="Freeform 75"/>
            <p:cNvSpPr>
              <a:spLocks/>
            </p:cNvSpPr>
            <p:nvPr/>
          </p:nvSpPr>
          <p:spPr bwMode="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6" name="Freeform 76"/>
            <p:cNvSpPr>
              <a:spLocks/>
            </p:cNvSpPr>
            <p:nvPr/>
          </p:nvSpPr>
          <p:spPr bwMode="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7" name="Freeform 77"/>
            <p:cNvSpPr>
              <a:spLocks/>
            </p:cNvSpPr>
            <p:nvPr/>
          </p:nvSpPr>
          <p:spPr bwMode="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8" name="Freeform 78"/>
            <p:cNvSpPr>
              <a:spLocks/>
            </p:cNvSpPr>
            <p:nvPr/>
          </p:nvSpPr>
          <p:spPr bwMode="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199" name="Freeform 79"/>
            <p:cNvSpPr>
              <a:spLocks/>
            </p:cNvSpPr>
            <p:nvPr/>
          </p:nvSpPr>
          <p:spPr bwMode="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0" name="Freeform 80"/>
            <p:cNvSpPr>
              <a:spLocks/>
            </p:cNvSpPr>
            <p:nvPr/>
          </p:nvSpPr>
          <p:spPr bwMode="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1" name="Freeform 81"/>
            <p:cNvSpPr>
              <a:spLocks/>
            </p:cNvSpPr>
            <p:nvPr/>
          </p:nvSpPr>
          <p:spPr bwMode="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2" name="Freeform 82"/>
            <p:cNvSpPr>
              <a:spLocks/>
            </p:cNvSpPr>
            <p:nvPr/>
          </p:nvSpPr>
          <p:spPr bwMode="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3" name="Freeform 83"/>
            <p:cNvSpPr>
              <a:spLocks/>
            </p:cNvSpPr>
            <p:nvPr/>
          </p:nvSpPr>
          <p:spPr bwMode="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4" name="Freeform 84"/>
            <p:cNvSpPr>
              <a:spLocks/>
            </p:cNvSpPr>
            <p:nvPr/>
          </p:nvSpPr>
          <p:spPr bwMode="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5" name="Freeform 85"/>
            <p:cNvSpPr>
              <a:spLocks/>
            </p:cNvSpPr>
            <p:nvPr/>
          </p:nvSpPr>
          <p:spPr bwMode="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6" name="Freeform 86"/>
            <p:cNvSpPr>
              <a:spLocks/>
            </p:cNvSpPr>
            <p:nvPr/>
          </p:nvSpPr>
          <p:spPr bwMode="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7" name="Freeform 87"/>
            <p:cNvSpPr>
              <a:spLocks/>
            </p:cNvSpPr>
            <p:nvPr/>
          </p:nvSpPr>
          <p:spPr bwMode="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8" name="Freeform 88"/>
            <p:cNvSpPr>
              <a:spLocks/>
            </p:cNvSpPr>
            <p:nvPr/>
          </p:nvSpPr>
          <p:spPr bwMode="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09" name="Freeform 89"/>
            <p:cNvSpPr>
              <a:spLocks/>
            </p:cNvSpPr>
            <p:nvPr/>
          </p:nvSpPr>
          <p:spPr bwMode="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0" name="Freeform 90"/>
            <p:cNvSpPr>
              <a:spLocks/>
            </p:cNvSpPr>
            <p:nvPr/>
          </p:nvSpPr>
          <p:spPr bwMode="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1" name="Freeform 91"/>
            <p:cNvSpPr>
              <a:spLocks/>
            </p:cNvSpPr>
            <p:nvPr/>
          </p:nvSpPr>
          <p:spPr bwMode="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2" name="Freeform 92"/>
            <p:cNvSpPr>
              <a:spLocks/>
            </p:cNvSpPr>
            <p:nvPr/>
          </p:nvSpPr>
          <p:spPr bwMode="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3" name="Freeform 93"/>
            <p:cNvSpPr>
              <a:spLocks/>
            </p:cNvSpPr>
            <p:nvPr/>
          </p:nvSpPr>
          <p:spPr bwMode="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4" name="Freeform 94"/>
            <p:cNvSpPr>
              <a:spLocks/>
            </p:cNvSpPr>
            <p:nvPr/>
          </p:nvSpPr>
          <p:spPr bwMode="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5" name="Freeform 95"/>
            <p:cNvSpPr>
              <a:spLocks/>
            </p:cNvSpPr>
            <p:nvPr/>
          </p:nvSpPr>
          <p:spPr bwMode="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6" name="Freeform 96"/>
            <p:cNvSpPr>
              <a:spLocks/>
            </p:cNvSpPr>
            <p:nvPr/>
          </p:nvSpPr>
          <p:spPr bwMode="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7" name="Freeform 97"/>
            <p:cNvSpPr>
              <a:spLocks/>
            </p:cNvSpPr>
            <p:nvPr/>
          </p:nvSpPr>
          <p:spPr bwMode="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8" name="Freeform 98"/>
            <p:cNvSpPr>
              <a:spLocks/>
            </p:cNvSpPr>
            <p:nvPr/>
          </p:nvSpPr>
          <p:spPr bwMode="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19" name="Freeform 99"/>
            <p:cNvSpPr>
              <a:spLocks/>
            </p:cNvSpPr>
            <p:nvPr/>
          </p:nvSpPr>
          <p:spPr bwMode="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0" name="Freeform 100"/>
            <p:cNvSpPr>
              <a:spLocks/>
            </p:cNvSpPr>
            <p:nvPr/>
          </p:nvSpPr>
          <p:spPr bwMode="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1" name="Freeform 101"/>
            <p:cNvSpPr>
              <a:spLocks/>
            </p:cNvSpPr>
            <p:nvPr/>
          </p:nvSpPr>
          <p:spPr bwMode="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2" name="Freeform 102"/>
            <p:cNvSpPr>
              <a:spLocks/>
            </p:cNvSpPr>
            <p:nvPr/>
          </p:nvSpPr>
          <p:spPr bwMode="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3" name="Freeform 103"/>
            <p:cNvSpPr>
              <a:spLocks/>
            </p:cNvSpPr>
            <p:nvPr/>
          </p:nvSpPr>
          <p:spPr bwMode="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4" name="Freeform 104"/>
            <p:cNvSpPr>
              <a:spLocks/>
            </p:cNvSpPr>
            <p:nvPr/>
          </p:nvSpPr>
          <p:spPr bwMode="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5" name="Freeform 105"/>
            <p:cNvSpPr>
              <a:spLocks/>
            </p:cNvSpPr>
            <p:nvPr/>
          </p:nvSpPr>
          <p:spPr bwMode="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6" name="Freeform 106"/>
            <p:cNvSpPr>
              <a:spLocks/>
            </p:cNvSpPr>
            <p:nvPr/>
          </p:nvSpPr>
          <p:spPr bwMode="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7" name="Freeform 107"/>
            <p:cNvSpPr>
              <a:spLocks/>
            </p:cNvSpPr>
            <p:nvPr/>
          </p:nvSpPr>
          <p:spPr bwMode="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8" name="Freeform 108"/>
            <p:cNvSpPr>
              <a:spLocks/>
            </p:cNvSpPr>
            <p:nvPr/>
          </p:nvSpPr>
          <p:spPr bwMode="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29" name="Freeform 109"/>
            <p:cNvSpPr>
              <a:spLocks/>
            </p:cNvSpPr>
            <p:nvPr/>
          </p:nvSpPr>
          <p:spPr bwMode="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30" name="Freeform 110"/>
            <p:cNvSpPr>
              <a:spLocks/>
            </p:cNvSpPr>
            <p:nvPr/>
          </p:nvSpPr>
          <p:spPr bwMode="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sp>
          <p:nvSpPr>
            <p:cNvPr id="517231" name="Freeform 111"/>
            <p:cNvSpPr>
              <a:spLocks/>
            </p:cNvSpPr>
            <p:nvPr/>
          </p:nvSpPr>
          <p:spPr bwMode="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gradFill rotWithShape="1">
              <a:gsLst>
                <a:gs pos="0">
                  <a:schemeClr val="bg2">
                    <a:gamma/>
                    <a:tint val="18039"/>
                    <a:invGamma/>
                  </a:schemeClr>
                </a:gs>
                <a:gs pos="100000">
                  <a:schemeClr val="bg2"/>
                </a:gs>
              </a:gsLst>
              <a:path path="rect">
                <a:fillToRect l="50000" t="50000" r="50000" b="50000"/>
              </a:path>
            </a:gradFill>
            <a:ln w="6350" cap="flat" cmpd="sng">
              <a:solidFill>
                <a:srgbClr val="5F5F5F"/>
              </a:solidFill>
              <a:prstDash val="dash"/>
              <a:round/>
              <a:headEnd type="none" w="med" len="med"/>
              <a:tailEnd type="none" w="med" len="med"/>
            </a:ln>
            <a:effectLst>
              <a:outerShdw dist="40161" dir="4293903" algn="ctr" rotWithShape="0">
                <a:srgbClr val="333333">
                  <a:alpha val="50000"/>
                </a:srgbClr>
              </a:outerShdw>
            </a:effectLst>
          </p:spPr>
          <p:txBody>
            <a:bodyPr/>
            <a:lstStyle/>
            <a:p>
              <a:endParaRPr lang="zh-CN" altLang="en-US" sz="1350"/>
            </a:p>
          </p:txBody>
        </p:sp>
      </p:grpSp>
      <p:sp>
        <p:nvSpPr>
          <p:cNvPr id="517232" name="Oval 112"/>
          <p:cNvSpPr>
            <a:spLocks noChangeArrowheads="1"/>
          </p:cNvSpPr>
          <p:nvPr/>
        </p:nvSpPr>
        <p:spPr bwMode="gray">
          <a:xfrm>
            <a:off x="4381204" y="2575176"/>
            <a:ext cx="105966" cy="88106"/>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sz="1350"/>
          </a:p>
        </p:txBody>
      </p:sp>
      <p:sp>
        <p:nvSpPr>
          <p:cNvPr id="517234" name="Rectangle 114"/>
          <p:cNvSpPr>
            <a:spLocks noChangeArrowheads="1"/>
          </p:cNvSpPr>
          <p:nvPr/>
        </p:nvSpPr>
        <p:spPr bwMode="auto">
          <a:xfrm>
            <a:off x="3823993" y="4530210"/>
            <a:ext cx="5010150" cy="830997"/>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r>
              <a:rPr lang="zh-CN" altLang="en-US" sz="2400" dirty="0">
                <a:solidFill>
                  <a:srgbClr val="FF0000"/>
                </a:solidFill>
                <a:ea typeface="楷体" panose="02010609060101010101" pitchFamily="49" charset="-122"/>
              </a:rPr>
              <a:t>图中红点指示区域是近年来发生过大洪灾的地区</a:t>
            </a:r>
          </a:p>
        </p:txBody>
      </p:sp>
      <p:sp>
        <p:nvSpPr>
          <p:cNvPr id="517236" name="Oval 116"/>
          <p:cNvSpPr>
            <a:spLocks noChangeArrowheads="1"/>
          </p:cNvSpPr>
          <p:nvPr/>
        </p:nvSpPr>
        <p:spPr bwMode="gray">
          <a:xfrm>
            <a:off x="6937478" y="2922838"/>
            <a:ext cx="96440" cy="88106"/>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sz="1350"/>
          </a:p>
        </p:txBody>
      </p:sp>
      <p:sp>
        <p:nvSpPr>
          <p:cNvPr id="517237" name="Oval 117"/>
          <p:cNvSpPr>
            <a:spLocks noChangeArrowheads="1"/>
          </p:cNvSpPr>
          <p:nvPr/>
        </p:nvSpPr>
        <p:spPr bwMode="gray">
          <a:xfrm>
            <a:off x="7528026" y="3119292"/>
            <a:ext cx="98822" cy="96440"/>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sz="1350"/>
          </a:p>
        </p:txBody>
      </p:sp>
      <p:sp>
        <p:nvSpPr>
          <p:cNvPr id="517238" name="Oval 118"/>
          <p:cNvSpPr>
            <a:spLocks noChangeArrowheads="1"/>
          </p:cNvSpPr>
          <p:nvPr/>
        </p:nvSpPr>
        <p:spPr bwMode="gray">
          <a:xfrm>
            <a:off x="6285015" y="3162154"/>
            <a:ext cx="88106" cy="97631"/>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sz="1350"/>
          </a:p>
        </p:txBody>
      </p:sp>
      <p:sp>
        <p:nvSpPr>
          <p:cNvPr id="517239" name="Oval 119"/>
          <p:cNvSpPr>
            <a:spLocks noChangeArrowheads="1"/>
          </p:cNvSpPr>
          <p:nvPr/>
        </p:nvSpPr>
        <p:spPr bwMode="gray">
          <a:xfrm>
            <a:off x="4981281" y="3770562"/>
            <a:ext cx="88106" cy="77391"/>
          </a:xfrm>
          <a:prstGeom prst="ellipse">
            <a:avLst/>
          </a:prstGeom>
          <a:gradFill rotWithShape="1">
            <a:gsLst>
              <a:gs pos="0">
                <a:srgbClr val="CC0000">
                  <a:gamma/>
                  <a:shade val="46275"/>
                  <a:invGamma/>
                </a:srgbClr>
              </a:gs>
              <a:gs pos="100000">
                <a:srgbClr val="CC0000"/>
              </a:gs>
            </a:gsLst>
            <a:path path="shape">
              <a:fillToRect l="50000" t="50000" r="50000" b="50000"/>
            </a:path>
          </a:gradFill>
          <a:ln w="38100" cmpd="dbl" algn="ctr">
            <a:solidFill>
              <a:srgbClr val="EBFFFB"/>
            </a:solidFill>
            <a:round/>
            <a:headEnd/>
            <a:tailEnd/>
          </a:ln>
          <a:effectLst/>
          <a:extLst>
            <a:ext uri="{AF507438-7753-43E0-B8FC-AC1667EBCBE1}">
              <a14:hiddenEffects xmlns:a14="http://schemas.microsoft.com/office/drawing/2010/main">
                <a:effectLst>
                  <a:outerShdw dist="17961" dir="2700000" algn="ctr" rotWithShape="0">
                    <a:srgbClr val="EBFFFB">
                      <a:gamma/>
                      <a:shade val="60000"/>
                      <a:invGamma/>
                    </a:srgbClr>
                  </a:outerShdw>
                </a:effectLst>
              </a14:hiddenEffects>
            </a:ext>
          </a:extLst>
        </p:spPr>
        <p:txBody>
          <a:bodyPr wrap="none" anchor="ctr"/>
          <a:lstStyle/>
          <a:p>
            <a:endParaRPr lang="zh-CN" altLang="en-US" sz="1350"/>
          </a:p>
        </p:txBody>
      </p:sp>
      <p:sp>
        <p:nvSpPr>
          <p:cNvPr id="517241" name="Rectangle 121"/>
          <p:cNvSpPr>
            <a:spLocks noGrp="1" noChangeArrowheads="1"/>
          </p:cNvSpPr>
          <p:nvPr>
            <p:ph type="title"/>
          </p:nvPr>
        </p:nvSpPr>
        <p:spPr/>
        <p:txBody>
          <a:bodyPr/>
          <a:lstStyle/>
          <a:p>
            <a:r>
              <a:rPr lang="zh-CN" altLang="en-US">
                <a:ea typeface="宋体" panose="02010600030101010101" pitchFamily="2" charset="-122"/>
              </a:rPr>
              <a:t>全世界各地的洪灾</a:t>
            </a:r>
          </a:p>
        </p:txBody>
      </p:sp>
      <p:sp>
        <p:nvSpPr>
          <p:cNvPr id="118" name="内容占位符 2"/>
          <p:cNvSpPr txBox="1">
            <a:spLocks/>
          </p:cNvSpPr>
          <p:nvPr/>
        </p:nvSpPr>
        <p:spPr>
          <a:xfrm>
            <a:off x="628650" y="1889257"/>
            <a:ext cx="2851931" cy="380065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a:r>
              <a:rPr lang="zh-CN" altLang="en-US" sz="1500" dirty="0" smtClean="0"/>
              <a:t>中国、孟加拉国是世界上洪水灾害最频繁的地方</a:t>
            </a:r>
            <a:endParaRPr lang="en-US" altLang="zh-CN" sz="1500" dirty="0" smtClean="0"/>
          </a:p>
          <a:p>
            <a:pPr lvl="1"/>
            <a:r>
              <a:rPr lang="zh-CN" altLang="en-US" sz="1500" dirty="0" smtClean="0"/>
              <a:t>美国、日本、印度和欧洲的洪水灾害也比较严重</a:t>
            </a:r>
            <a:endParaRPr lang="en-US" altLang="zh-CN" sz="1500" dirty="0" smtClean="0"/>
          </a:p>
          <a:p>
            <a:r>
              <a:rPr lang="zh-CN" altLang="en-US" sz="1800" dirty="0" smtClean="0"/>
              <a:t>中国分布范围：</a:t>
            </a:r>
            <a:endParaRPr lang="en-US" altLang="zh-CN" sz="1800" dirty="0" smtClean="0"/>
          </a:p>
          <a:p>
            <a:pPr lvl="1"/>
            <a:r>
              <a:rPr lang="zh-CN" altLang="en-US" sz="1500" dirty="0" smtClean="0"/>
              <a:t>主要发生地：东南沿海地区、湘赣地区、淮河流域</a:t>
            </a:r>
            <a:endParaRPr lang="en-US" altLang="zh-CN" sz="1500" dirty="0" smtClean="0"/>
          </a:p>
          <a:p>
            <a:pPr lvl="1"/>
            <a:r>
              <a:rPr lang="zh-CN" altLang="en-US" sz="1500" dirty="0" smtClean="0"/>
              <a:t>次多雨涝区：长江中下游地区、南岭、武夷山地区、海河和黄河下游地区、四川盆地、辽河、松花江地区</a:t>
            </a:r>
            <a:endParaRPr lang="en-US" altLang="zh-CN" sz="1500" dirty="0" smtClean="0"/>
          </a:p>
          <a:p>
            <a:pPr lvl="1"/>
            <a:r>
              <a:rPr lang="zh-CN" altLang="en-US" sz="1500" dirty="0" smtClean="0"/>
              <a:t>分布特点：东部多，西部少；沿海多，内陆少；平原湖区多，高原山地少。</a:t>
            </a:r>
            <a:endParaRPr lang="zh-CN" altLang="en-US" sz="1500" dirty="0"/>
          </a:p>
        </p:txBody>
      </p:sp>
    </p:spTree>
    <p:extLst>
      <p:ext uri="{BB962C8B-B14F-4D97-AF65-F5344CB8AC3E}">
        <p14:creationId xmlns:p14="http://schemas.microsoft.com/office/powerpoint/2010/main" val="412082683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7241"/>
                                        </p:tgtEl>
                                        <p:attrNameLst>
                                          <p:attrName>style.visibility</p:attrName>
                                        </p:attrNameLst>
                                      </p:cBhvr>
                                      <p:to>
                                        <p:strVal val="visible"/>
                                      </p:to>
                                    </p:set>
                                    <p:anim calcmode="lin" valueType="num">
                                      <p:cBhvr additive="base">
                                        <p:cTn id="7" dur="500" fill="hold"/>
                                        <p:tgtEl>
                                          <p:spTgt spid="517241"/>
                                        </p:tgtEl>
                                        <p:attrNameLst>
                                          <p:attrName>ppt_x</p:attrName>
                                        </p:attrNameLst>
                                      </p:cBhvr>
                                      <p:tavLst>
                                        <p:tav tm="0">
                                          <p:val>
                                            <p:strVal val="#ppt_x"/>
                                          </p:val>
                                        </p:tav>
                                        <p:tav tm="100000">
                                          <p:val>
                                            <p:strVal val="#ppt_x"/>
                                          </p:val>
                                        </p:tav>
                                      </p:tavLst>
                                    </p:anim>
                                    <p:anim calcmode="lin" valueType="num">
                                      <p:cBhvr additive="base">
                                        <p:cTn id="8" dur="500" fill="hold"/>
                                        <p:tgtEl>
                                          <p:spTgt spid="51724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2" presetClass="entr" presetSubtype="0" fill="hold" nodeType="clickEffect">
                                  <p:stCondLst>
                                    <p:cond delay="0"/>
                                  </p:stCondLst>
                                  <p:childTnLst>
                                    <p:set>
                                      <p:cBhvr>
                                        <p:cTn id="12" dur="1" fill="hold">
                                          <p:stCondLst>
                                            <p:cond delay="0"/>
                                          </p:stCondLst>
                                        </p:cTn>
                                        <p:tgtEl>
                                          <p:spTgt spid="517123"/>
                                        </p:tgtEl>
                                        <p:attrNameLst>
                                          <p:attrName>style.visibility</p:attrName>
                                        </p:attrNameLst>
                                      </p:cBhvr>
                                      <p:to>
                                        <p:strVal val="visible"/>
                                      </p:to>
                                    </p:set>
                                    <p:animEffect transition="in" filter="fade">
                                      <p:cBhvr>
                                        <p:cTn id="13" dur="1000"/>
                                        <p:tgtEl>
                                          <p:spTgt spid="517123"/>
                                        </p:tgtEl>
                                      </p:cBhvr>
                                    </p:animEffect>
                                    <p:anim calcmode="lin" valueType="num">
                                      <p:cBhvr>
                                        <p:cTn id="14" dur="1000" fill="hold"/>
                                        <p:tgtEl>
                                          <p:spTgt spid="517123"/>
                                        </p:tgtEl>
                                        <p:attrNameLst>
                                          <p:attrName>ppt_x</p:attrName>
                                        </p:attrNameLst>
                                      </p:cBhvr>
                                      <p:tavLst>
                                        <p:tav tm="0">
                                          <p:val>
                                            <p:strVal val="#ppt_x"/>
                                          </p:val>
                                        </p:tav>
                                        <p:tav tm="100000">
                                          <p:val>
                                            <p:strVal val="#ppt_x"/>
                                          </p:val>
                                        </p:tav>
                                      </p:tavLst>
                                    </p:anim>
                                    <p:anim calcmode="lin" valueType="num">
                                      <p:cBhvr>
                                        <p:cTn id="15" dur="1000" fill="hold"/>
                                        <p:tgtEl>
                                          <p:spTgt spid="517123"/>
                                        </p:tgtEl>
                                        <p:attrNameLst>
                                          <p:attrName>ppt_y</p:attrName>
                                        </p:attrNameLst>
                                      </p:cBhvr>
                                      <p:tavLst>
                                        <p:tav tm="0">
                                          <p:val>
                                            <p:strVal val="#ppt_y+.1"/>
                                          </p:val>
                                        </p:tav>
                                        <p:tav tm="100000">
                                          <p:val>
                                            <p:strVal val="#ppt_y"/>
                                          </p:val>
                                        </p:tav>
                                      </p:tavLst>
                                    </p:anim>
                                  </p:childTnLst>
                                </p:cTn>
                              </p:par>
                            </p:childTnLst>
                          </p:cTn>
                        </p:par>
                      </p:childTnLst>
                    </p:cTn>
                  </p:par>
                  <p:par>
                    <p:cTn id="16" fill="hold" nodeType="clickPar">
                      <p:stCondLst>
                        <p:cond delay="indefinite"/>
                      </p:stCondLst>
                      <p:childTnLst>
                        <p:par>
                          <p:cTn id="17" fill="hold" nodeType="withGroup">
                            <p:stCondLst>
                              <p:cond delay="0"/>
                            </p:stCondLst>
                            <p:childTnLst>
                              <p:par>
                                <p:cTn id="18" presetID="2" presetClass="entr" presetSubtype="4" fill="hold" nodeType="clickEffect">
                                  <p:stCondLst>
                                    <p:cond delay="0"/>
                                  </p:stCondLst>
                                  <p:childTnLst>
                                    <p:set>
                                      <p:cBhvr>
                                        <p:cTn id="19" dur="1" fill="hold">
                                          <p:stCondLst>
                                            <p:cond delay="0"/>
                                          </p:stCondLst>
                                        </p:cTn>
                                        <p:tgtEl>
                                          <p:spTgt spid="517239"/>
                                        </p:tgtEl>
                                        <p:attrNameLst>
                                          <p:attrName>style.visibility</p:attrName>
                                        </p:attrNameLst>
                                      </p:cBhvr>
                                      <p:to>
                                        <p:strVal val="visible"/>
                                      </p:to>
                                    </p:set>
                                    <p:anim calcmode="lin" valueType="num">
                                      <p:cBhvr additive="base">
                                        <p:cTn id="20" dur="500" fill="hold"/>
                                        <p:tgtEl>
                                          <p:spTgt spid="517239"/>
                                        </p:tgtEl>
                                        <p:attrNameLst>
                                          <p:attrName>ppt_x</p:attrName>
                                        </p:attrNameLst>
                                      </p:cBhvr>
                                      <p:tavLst>
                                        <p:tav tm="0">
                                          <p:val>
                                            <p:strVal val="#ppt_x"/>
                                          </p:val>
                                        </p:tav>
                                        <p:tav tm="100000">
                                          <p:val>
                                            <p:strVal val="#ppt_x"/>
                                          </p:val>
                                        </p:tav>
                                      </p:tavLst>
                                    </p:anim>
                                    <p:anim calcmode="lin" valueType="num">
                                      <p:cBhvr additive="base">
                                        <p:cTn id="21" dur="500" fill="hold"/>
                                        <p:tgtEl>
                                          <p:spTgt spid="517239"/>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517236"/>
                                        </p:tgtEl>
                                        <p:attrNameLst>
                                          <p:attrName>style.visibility</p:attrName>
                                        </p:attrNameLst>
                                      </p:cBhvr>
                                      <p:to>
                                        <p:strVal val="visible"/>
                                      </p:to>
                                    </p:set>
                                    <p:anim calcmode="lin" valueType="num">
                                      <p:cBhvr additive="base">
                                        <p:cTn id="24" dur="500" fill="hold"/>
                                        <p:tgtEl>
                                          <p:spTgt spid="517236"/>
                                        </p:tgtEl>
                                        <p:attrNameLst>
                                          <p:attrName>ppt_x</p:attrName>
                                        </p:attrNameLst>
                                      </p:cBhvr>
                                      <p:tavLst>
                                        <p:tav tm="0">
                                          <p:val>
                                            <p:strVal val="#ppt_x"/>
                                          </p:val>
                                        </p:tav>
                                        <p:tav tm="100000">
                                          <p:val>
                                            <p:strVal val="#ppt_x"/>
                                          </p:val>
                                        </p:tav>
                                      </p:tavLst>
                                    </p:anim>
                                    <p:anim calcmode="lin" valueType="num">
                                      <p:cBhvr additive="base">
                                        <p:cTn id="25" dur="500" fill="hold"/>
                                        <p:tgtEl>
                                          <p:spTgt spid="517236"/>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517237"/>
                                        </p:tgtEl>
                                        <p:attrNameLst>
                                          <p:attrName>style.visibility</p:attrName>
                                        </p:attrNameLst>
                                      </p:cBhvr>
                                      <p:to>
                                        <p:strVal val="visible"/>
                                      </p:to>
                                    </p:set>
                                    <p:anim calcmode="lin" valueType="num">
                                      <p:cBhvr additive="base">
                                        <p:cTn id="28" dur="500" fill="hold"/>
                                        <p:tgtEl>
                                          <p:spTgt spid="517237"/>
                                        </p:tgtEl>
                                        <p:attrNameLst>
                                          <p:attrName>ppt_x</p:attrName>
                                        </p:attrNameLst>
                                      </p:cBhvr>
                                      <p:tavLst>
                                        <p:tav tm="0">
                                          <p:val>
                                            <p:strVal val="#ppt_x"/>
                                          </p:val>
                                        </p:tav>
                                        <p:tav tm="100000">
                                          <p:val>
                                            <p:strVal val="#ppt_x"/>
                                          </p:val>
                                        </p:tav>
                                      </p:tavLst>
                                    </p:anim>
                                    <p:anim calcmode="lin" valueType="num">
                                      <p:cBhvr additive="base">
                                        <p:cTn id="29" dur="500" fill="hold"/>
                                        <p:tgtEl>
                                          <p:spTgt spid="5172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517232"/>
                                        </p:tgtEl>
                                        <p:attrNameLst>
                                          <p:attrName>style.visibility</p:attrName>
                                        </p:attrNameLst>
                                      </p:cBhvr>
                                      <p:to>
                                        <p:strVal val="visible"/>
                                      </p:to>
                                    </p:set>
                                    <p:anim calcmode="lin" valueType="num">
                                      <p:cBhvr additive="base">
                                        <p:cTn id="32" dur="500" fill="hold"/>
                                        <p:tgtEl>
                                          <p:spTgt spid="517232"/>
                                        </p:tgtEl>
                                        <p:attrNameLst>
                                          <p:attrName>ppt_x</p:attrName>
                                        </p:attrNameLst>
                                      </p:cBhvr>
                                      <p:tavLst>
                                        <p:tav tm="0">
                                          <p:val>
                                            <p:strVal val="#ppt_x"/>
                                          </p:val>
                                        </p:tav>
                                        <p:tav tm="100000">
                                          <p:val>
                                            <p:strVal val="#ppt_x"/>
                                          </p:val>
                                        </p:tav>
                                      </p:tavLst>
                                    </p:anim>
                                    <p:anim calcmode="lin" valueType="num">
                                      <p:cBhvr additive="base">
                                        <p:cTn id="33" dur="500" fill="hold"/>
                                        <p:tgtEl>
                                          <p:spTgt spid="517232"/>
                                        </p:tgtEl>
                                        <p:attrNameLst>
                                          <p:attrName>ppt_y</p:attrName>
                                        </p:attrNameLst>
                                      </p:cBhvr>
                                      <p:tavLst>
                                        <p:tav tm="0">
                                          <p:val>
                                            <p:strVal val="1+#ppt_h/2"/>
                                          </p:val>
                                        </p:tav>
                                        <p:tav tm="100000">
                                          <p:val>
                                            <p:strVal val="#ppt_y"/>
                                          </p:val>
                                        </p:tav>
                                      </p:tavLst>
                                    </p:anim>
                                  </p:childTnLst>
                                </p:cTn>
                              </p:par>
                              <p:par>
                                <p:cTn id="34" presetID="2" presetClass="entr" presetSubtype="4" fill="hold" nodeType="withEffect">
                                  <p:stCondLst>
                                    <p:cond delay="0"/>
                                  </p:stCondLst>
                                  <p:childTnLst>
                                    <p:set>
                                      <p:cBhvr>
                                        <p:cTn id="35" dur="1" fill="hold">
                                          <p:stCondLst>
                                            <p:cond delay="0"/>
                                          </p:stCondLst>
                                        </p:cTn>
                                        <p:tgtEl>
                                          <p:spTgt spid="517238"/>
                                        </p:tgtEl>
                                        <p:attrNameLst>
                                          <p:attrName>style.visibility</p:attrName>
                                        </p:attrNameLst>
                                      </p:cBhvr>
                                      <p:to>
                                        <p:strVal val="visible"/>
                                      </p:to>
                                    </p:set>
                                    <p:anim calcmode="lin" valueType="num">
                                      <p:cBhvr additive="base">
                                        <p:cTn id="36" dur="500" fill="hold"/>
                                        <p:tgtEl>
                                          <p:spTgt spid="517238"/>
                                        </p:tgtEl>
                                        <p:attrNameLst>
                                          <p:attrName>ppt_x</p:attrName>
                                        </p:attrNameLst>
                                      </p:cBhvr>
                                      <p:tavLst>
                                        <p:tav tm="0">
                                          <p:val>
                                            <p:strVal val="#ppt_x"/>
                                          </p:val>
                                        </p:tav>
                                        <p:tav tm="100000">
                                          <p:val>
                                            <p:strVal val="#ppt_x"/>
                                          </p:val>
                                        </p:tav>
                                      </p:tavLst>
                                    </p:anim>
                                    <p:anim calcmode="lin" valueType="num">
                                      <p:cBhvr additive="base">
                                        <p:cTn id="37" dur="500" fill="hold"/>
                                        <p:tgtEl>
                                          <p:spTgt spid="517238"/>
                                        </p:tgtEl>
                                        <p:attrNameLst>
                                          <p:attrName>ppt_y</p:attrName>
                                        </p:attrNameLst>
                                      </p:cBhvr>
                                      <p:tavLst>
                                        <p:tav tm="0">
                                          <p:val>
                                            <p:strVal val="1+#ppt_h/2"/>
                                          </p:val>
                                        </p:tav>
                                        <p:tav tm="100000">
                                          <p:val>
                                            <p:strVal val="#ppt_y"/>
                                          </p:val>
                                        </p:tav>
                                      </p:tavLst>
                                    </p:anim>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nodeType="clickEffect">
                                  <p:stCondLst>
                                    <p:cond delay="0"/>
                                  </p:stCondLst>
                                  <p:childTnLst>
                                    <p:set>
                                      <p:cBhvr>
                                        <p:cTn id="41" dur="1" fill="hold">
                                          <p:stCondLst>
                                            <p:cond delay="0"/>
                                          </p:stCondLst>
                                        </p:cTn>
                                        <p:tgtEl>
                                          <p:spTgt spid="517234">
                                            <p:txEl>
                                              <p:pRg st="0" end="0"/>
                                            </p:txEl>
                                          </p:spTgt>
                                        </p:tgtEl>
                                        <p:attrNameLst>
                                          <p:attrName>style.visibility</p:attrName>
                                        </p:attrNameLst>
                                      </p:cBhvr>
                                      <p:to>
                                        <p:strVal val="visible"/>
                                      </p:to>
                                    </p:set>
                                    <p:animEffect transition="in" filter="box(in)">
                                      <p:cBhvr>
                                        <p:cTn id="42" dur="500"/>
                                        <p:tgtEl>
                                          <p:spTgt spid="517234">
                                            <p:txEl>
                                              <p:pRg st="0" end="0"/>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1" presetClass="entr" presetSubtype="1" fill="hold" grpId="0" nodeType="clickEffect">
                                  <p:stCondLst>
                                    <p:cond delay="0"/>
                                  </p:stCondLst>
                                  <p:childTnLst>
                                    <p:set>
                                      <p:cBhvr>
                                        <p:cTn id="46" dur="1" fill="hold">
                                          <p:stCondLst>
                                            <p:cond delay="0"/>
                                          </p:stCondLst>
                                        </p:cTn>
                                        <p:tgtEl>
                                          <p:spTgt spid="118">
                                            <p:txEl>
                                              <p:pRg st="0" end="0"/>
                                            </p:txEl>
                                          </p:spTgt>
                                        </p:tgtEl>
                                        <p:attrNameLst>
                                          <p:attrName>style.visibility</p:attrName>
                                        </p:attrNameLst>
                                      </p:cBhvr>
                                      <p:to>
                                        <p:strVal val="visible"/>
                                      </p:to>
                                    </p:set>
                                    <p:animEffect transition="in" filter="wheel(1)">
                                      <p:cBhvr>
                                        <p:cTn id="47" dur="2000"/>
                                        <p:tgtEl>
                                          <p:spTgt spid="118">
                                            <p:txEl>
                                              <p:pRg st="0" end="0"/>
                                            </p:txEl>
                                          </p:spTgt>
                                        </p:tgtEl>
                                      </p:cBhvr>
                                    </p:animEffect>
                                  </p:childTnLst>
                                </p:cTn>
                              </p:par>
                              <p:par>
                                <p:cTn id="48" presetID="21" presetClass="entr" presetSubtype="1" fill="hold" grpId="0" nodeType="withEffect">
                                  <p:stCondLst>
                                    <p:cond delay="0"/>
                                  </p:stCondLst>
                                  <p:childTnLst>
                                    <p:set>
                                      <p:cBhvr>
                                        <p:cTn id="49" dur="1" fill="hold">
                                          <p:stCondLst>
                                            <p:cond delay="0"/>
                                          </p:stCondLst>
                                        </p:cTn>
                                        <p:tgtEl>
                                          <p:spTgt spid="118">
                                            <p:txEl>
                                              <p:pRg st="1" end="1"/>
                                            </p:txEl>
                                          </p:spTgt>
                                        </p:tgtEl>
                                        <p:attrNameLst>
                                          <p:attrName>style.visibility</p:attrName>
                                        </p:attrNameLst>
                                      </p:cBhvr>
                                      <p:to>
                                        <p:strVal val="visible"/>
                                      </p:to>
                                    </p:set>
                                    <p:animEffect transition="in" filter="wheel(1)">
                                      <p:cBhvr>
                                        <p:cTn id="50" dur="2000"/>
                                        <p:tgtEl>
                                          <p:spTgt spid="118">
                                            <p:txEl>
                                              <p:pRg st="1" end="1"/>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21" presetClass="entr" presetSubtype="1" fill="hold" grpId="0" nodeType="clickEffect">
                                  <p:stCondLst>
                                    <p:cond delay="0"/>
                                  </p:stCondLst>
                                  <p:childTnLst>
                                    <p:set>
                                      <p:cBhvr>
                                        <p:cTn id="54" dur="1" fill="hold">
                                          <p:stCondLst>
                                            <p:cond delay="0"/>
                                          </p:stCondLst>
                                        </p:cTn>
                                        <p:tgtEl>
                                          <p:spTgt spid="118">
                                            <p:txEl>
                                              <p:pRg st="2" end="2"/>
                                            </p:txEl>
                                          </p:spTgt>
                                        </p:tgtEl>
                                        <p:attrNameLst>
                                          <p:attrName>style.visibility</p:attrName>
                                        </p:attrNameLst>
                                      </p:cBhvr>
                                      <p:to>
                                        <p:strVal val="visible"/>
                                      </p:to>
                                    </p:set>
                                    <p:animEffect transition="in" filter="wheel(1)">
                                      <p:cBhvr>
                                        <p:cTn id="55" dur="2000"/>
                                        <p:tgtEl>
                                          <p:spTgt spid="118">
                                            <p:txEl>
                                              <p:pRg st="2" end="2"/>
                                            </p:txEl>
                                          </p:spTgt>
                                        </p:tgtEl>
                                      </p:cBhvr>
                                    </p:animEffect>
                                  </p:childTnLst>
                                </p:cTn>
                              </p:par>
                              <p:par>
                                <p:cTn id="56" presetID="21" presetClass="entr" presetSubtype="1" fill="hold" grpId="0" nodeType="withEffect">
                                  <p:stCondLst>
                                    <p:cond delay="0"/>
                                  </p:stCondLst>
                                  <p:childTnLst>
                                    <p:set>
                                      <p:cBhvr>
                                        <p:cTn id="57" dur="1" fill="hold">
                                          <p:stCondLst>
                                            <p:cond delay="0"/>
                                          </p:stCondLst>
                                        </p:cTn>
                                        <p:tgtEl>
                                          <p:spTgt spid="118">
                                            <p:txEl>
                                              <p:pRg st="3" end="3"/>
                                            </p:txEl>
                                          </p:spTgt>
                                        </p:tgtEl>
                                        <p:attrNameLst>
                                          <p:attrName>style.visibility</p:attrName>
                                        </p:attrNameLst>
                                      </p:cBhvr>
                                      <p:to>
                                        <p:strVal val="visible"/>
                                      </p:to>
                                    </p:set>
                                    <p:animEffect transition="in" filter="wheel(1)">
                                      <p:cBhvr>
                                        <p:cTn id="58" dur="2000"/>
                                        <p:tgtEl>
                                          <p:spTgt spid="118">
                                            <p:txEl>
                                              <p:pRg st="3" end="3"/>
                                            </p:txEl>
                                          </p:spTgt>
                                        </p:tgtEl>
                                      </p:cBhvr>
                                    </p:animEffect>
                                  </p:childTnLst>
                                </p:cTn>
                              </p:par>
                              <p:par>
                                <p:cTn id="59" presetID="21" presetClass="entr" presetSubtype="1" fill="hold" grpId="0" nodeType="withEffect">
                                  <p:stCondLst>
                                    <p:cond delay="0"/>
                                  </p:stCondLst>
                                  <p:childTnLst>
                                    <p:set>
                                      <p:cBhvr>
                                        <p:cTn id="60" dur="1" fill="hold">
                                          <p:stCondLst>
                                            <p:cond delay="0"/>
                                          </p:stCondLst>
                                        </p:cTn>
                                        <p:tgtEl>
                                          <p:spTgt spid="118">
                                            <p:txEl>
                                              <p:pRg st="4" end="4"/>
                                            </p:txEl>
                                          </p:spTgt>
                                        </p:tgtEl>
                                        <p:attrNameLst>
                                          <p:attrName>style.visibility</p:attrName>
                                        </p:attrNameLst>
                                      </p:cBhvr>
                                      <p:to>
                                        <p:strVal val="visible"/>
                                      </p:to>
                                    </p:set>
                                    <p:animEffect transition="in" filter="wheel(1)">
                                      <p:cBhvr>
                                        <p:cTn id="61" dur="2000"/>
                                        <p:tgtEl>
                                          <p:spTgt spid="118">
                                            <p:txEl>
                                              <p:pRg st="4" end="4"/>
                                            </p:txEl>
                                          </p:spTgt>
                                        </p:tgtEl>
                                      </p:cBhvr>
                                    </p:animEffect>
                                  </p:childTnLst>
                                </p:cTn>
                              </p:par>
                              <p:par>
                                <p:cTn id="62" presetID="21" presetClass="entr" presetSubtype="1" fill="hold" grpId="0" nodeType="withEffect">
                                  <p:stCondLst>
                                    <p:cond delay="0"/>
                                  </p:stCondLst>
                                  <p:childTnLst>
                                    <p:set>
                                      <p:cBhvr>
                                        <p:cTn id="63" dur="1" fill="hold">
                                          <p:stCondLst>
                                            <p:cond delay="0"/>
                                          </p:stCondLst>
                                        </p:cTn>
                                        <p:tgtEl>
                                          <p:spTgt spid="118">
                                            <p:txEl>
                                              <p:pRg st="5" end="5"/>
                                            </p:txEl>
                                          </p:spTgt>
                                        </p:tgtEl>
                                        <p:attrNameLst>
                                          <p:attrName>style.visibility</p:attrName>
                                        </p:attrNameLst>
                                      </p:cBhvr>
                                      <p:to>
                                        <p:strVal val="visible"/>
                                      </p:to>
                                    </p:set>
                                    <p:animEffect transition="in" filter="wheel(1)">
                                      <p:cBhvr>
                                        <p:cTn id="64" dur="2000"/>
                                        <p:tgtEl>
                                          <p:spTgt spid="11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7241" grpId="0"/>
      <p:bldP spid="11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9714" name="Rectangle 2"/>
          <p:cNvSpPr>
            <a:spLocks noGrp="1" noChangeArrowheads="1"/>
          </p:cNvSpPr>
          <p:nvPr>
            <p:ph type="title"/>
          </p:nvPr>
        </p:nvSpPr>
        <p:spPr/>
        <p:txBody>
          <a:bodyPr/>
          <a:lstStyle/>
          <a:p>
            <a:r>
              <a:rPr lang="zh-CN" altLang="en-US">
                <a:ea typeface="楷体" panose="02010609060101010101" pitchFamily="49" charset="-122"/>
              </a:rPr>
              <a:t>巴西洪水</a:t>
            </a:r>
          </a:p>
        </p:txBody>
      </p:sp>
      <p:sp>
        <p:nvSpPr>
          <p:cNvPr id="499900" name="Text Box 188"/>
          <p:cNvSpPr txBox="1">
            <a:spLocks noChangeArrowheads="1"/>
          </p:cNvSpPr>
          <p:nvPr/>
        </p:nvSpPr>
        <p:spPr bwMode="auto">
          <a:xfrm>
            <a:off x="1534717" y="1571626"/>
            <a:ext cx="6084094" cy="9233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 panose="02010609060101010101" pitchFamily="49" charset="-122"/>
                <a:ea typeface="楷体" panose="02010609060101010101" pitchFamily="49" charset="-122"/>
              </a:rPr>
              <a:t>    受连日降雨袭击，</a:t>
            </a:r>
            <a:r>
              <a:rPr lang="en-US" altLang="zh-CN">
                <a:latin typeface="楷体" panose="02010609060101010101" pitchFamily="49" charset="-122"/>
                <a:ea typeface="楷体" panose="02010609060101010101" pitchFamily="49" charset="-122"/>
              </a:rPr>
              <a:t>2012</a:t>
            </a:r>
            <a:r>
              <a:rPr lang="zh-CN" altLang="en-US">
                <a:latin typeface="楷体" panose="02010609060101010101" pitchFamily="49" charset="-122"/>
                <a:ea typeface="楷体" panose="02010609060101010101" pitchFamily="49" charset="-122"/>
              </a:rPr>
              <a:t>年 </a:t>
            </a:r>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月</a:t>
            </a:r>
            <a:r>
              <a:rPr lang="en-US" altLang="zh-CN">
                <a:latin typeface="楷体" panose="02010609060101010101" pitchFamily="49" charset="-122"/>
                <a:ea typeface="楷体" panose="02010609060101010101" pitchFamily="49" charset="-122"/>
              </a:rPr>
              <a:t>6</a:t>
            </a:r>
            <a:r>
              <a:rPr lang="zh-CN" altLang="en-US">
                <a:latin typeface="楷体" panose="02010609060101010101" pitchFamily="49" charset="-122"/>
                <a:ea typeface="楷体" panose="02010609060101010101" pitchFamily="49" charset="-122"/>
              </a:rPr>
              <a:t>日</a:t>
            </a:r>
            <a:r>
              <a:rPr lang="en-US" altLang="zh-CN">
                <a:latin typeface="楷体" panose="02010609060101010101" pitchFamily="49" charset="-122"/>
                <a:ea typeface="楷体" panose="02010609060101010101" pitchFamily="49" charset="-122"/>
              </a:rPr>
              <a:t>,</a:t>
            </a:r>
            <a:r>
              <a:rPr lang="zh-CN" altLang="en-US">
                <a:latin typeface="楷体" panose="02010609060101010101" pitchFamily="49" charset="-122"/>
                <a:ea typeface="楷体" panose="02010609060101010101" pitchFamily="49" charset="-122"/>
              </a:rPr>
              <a:t>在巴西里约热内卢州的坎普斯市发生洪水 。巴西洪水肆虐 ，造成</a:t>
            </a:r>
            <a:r>
              <a:rPr lang="en-US" altLang="zh-CN">
                <a:latin typeface="楷体" panose="02010609060101010101" pitchFamily="49" charset="-122"/>
                <a:ea typeface="楷体" panose="02010609060101010101" pitchFamily="49" charset="-122"/>
              </a:rPr>
              <a:t>1000</a:t>
            </a:r>
            <a:r>
              <a:rPr lang="zh-CN" altLang="en-US">
                <a:latin typeface="楷体" panose="02010609060101010101" pitchFamily="49" charset="-122"/>
                <a:ea typeface="楷体" panose="02010609060101010101" pitchFamily="49" charset="-122"/>
              </a:rPr>
              <a:t>人在洪水中失踪 ，</a:t>
            </a:r>
            <a:r>
              <a:rPr lang="en-US" altLang="zh-CN">
                <a:latin typeface="楷体" panose="02010609060101010101" pitchFamily="49" charset="-122"/>
                <a:ea typeface="楷体" panose="02010609060101010101" pitchFamily="49" charset="-122"/>
              </a:rPr>
              <a:t>40000</a:t>
            </a:r>
            <a:r>
              <a:rPr lang="zh-CN" altLang="en-US">
                <a:latin typeface="楷体" panose="02010609060101010101" pitchFamily="49" charset="-122"/>
                <a:ea typeface="楷体" panose="02010609060101010101" pitchFamily="49" charset="-122"/>
              </a:rPr>
              <a:t>人无家可归，</a:t>
            </a:r>
            <a:r>
              <a:rPr lang="en-US" altLang="zh-CN">
                <a:latin typeface="楷体" panose="02010609060101010101" pitchFamily="49" charset="-122"/>
                <a:ea typeface="楷体" panose="02010609060101010101" pitchFamily="49" charset="-122"/>
              </a:rPr>
              <a:t>65000</a:t>
            </a:r>
            <a:r>
              <a:rPr lang="zh-CN" altLang="en-US">
                <a:latin typeface="楷体" panose="02010609060101010101" pitchFamily="49" charset="-122"/>
                <a:ea typeface="楷体" panose="02010609060101010101" pitchFamily="49" charset="-122"/>
              </a:rPr>
              <a:t>人被迫撤离 。</a:t>
            </a:r>
          </a:p>
        </p:txBody>
      </p:sp>
      <p:pic>
        <p:nvPicPr>
          <p:cNvPr id="499901" name="Picture 189" descr="20090514095058887d6[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2785" y="3128964"/>
            <a:ext cx="3399234" cy="1999060"/>
          </a:xfrm>
          <a:prstGeom prst="rect">
            <a:avLst/>
          </a:prstGeom>
          <a:noFill/>
          <a:extLst>
            <a:ext uri="{909E8E84-426E-40DD-AFC4-6F175D3DCCD1}">
              <a14:hiddenFill xmlns:a14="http://schemas.microsoft.com/office/drawing/2010/main">
                <a:solidFill>
                  <a:srgbClr val="FFFFFF"/>
                </a:solidFill>
              </a14:hiddenFill>
            </a:ext>
          </a:extLst>
        </p:spPr>
      </p:pic>
      <p:pic>
        <p:nvPicPr>
          <p:cNvPr id="499902" name="Picture 190" descr="001966720b710b75c3635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4006" y="2612233"/>
            <a:ext cx="2190750" cy="31087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58703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99714"/>
                                        </p:tgtEl>
                                        <p:attrNameLst>
                                          <p:attrName>style.visibility</p:attrName>
                                        </p:attrNameLst>
                                      </p:cBhvr>
                                      <p:to>
                                        <p:strVal val="visible"/>
                                      </p:to>
                                    </p:set>
                                    <p:anim calcmode="lin" valueType="num">
                                      <p:cBhvr additive="base">
                                        <p:cTn id="7" dur="500" fill="hold"/>
                                        <p:tgtEl>
                                          <p:spTgt spid="499714"/>
                                        </p:tgtEl>
                                        <p:attrNameLst>
                                          <p:attrName>ppt_x</p:attrName>
                                        </p:attrNameLst>
                                      </p:cBhvr>
                                      <p:tavLst>
                                        <p:tav tm="0">
                                          <p:val>
                                            <p:strVal val="#ppt_x"/>
                                          </p:val>
                                        </p:tav>
                                        <p:tav tm="100000">
                                          <p:val>
                                            <p:strVal val="#ppt_x"/>
                                          </p:val>
                                        </p:tav>
                                      </p:tavLst>
                                    </p:anim>
                                    <p:anim calcmode="lin" valueType="num">
                                      <p:cBhvr additive="base">
                                        <p:cTn id="8" dur="500" fill="hold"/>
                                        <p:tgtEl>
                                          <p:spTgt spid="4997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499900">
                                            <p:txEl>
                                              <p:pRg st="0" end="0"/>
                                            </p:txEl>
                                          </p:spTgt>
                                        </p:tgtEl>
                                        <p:attrNameLst>
                                          <p:attrName>style.visibility</p:attrName>
                                        </p:attrNameLst>
                                      </p:cBhvr>
                                      <p:to>
                                        <p:strVal val="visible"/>
                                      </p:to>
                                    </p:set>
                                    <p:animEffect transition="in" filter="box(in)">
                                      <p:cBhvr>
                                        <p:cTn id="13" dur="500"/>
                                        <p:tgtEl>
                                          <p:spTgt spid="499900">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5" presetClass="entr" presetSubtype="0" fill="hold" nodeType="clickEffect">
                                  <p:stCondLst>
                                    <p:cond delay="0"/>
                                  </p:stCondLst>
                                  <p:childTnLst>
                                    <p:set>
                                      <p:cBhvr>
                                        <p:cTn id="17" dur="1" fill="hold">
                                          <p:stCondLst>
                                            <p:cond delay="0"/>
                                          </p:stCondLst>
                                        </p:cTn>
                                        <p:tgtEl>
                                          <p:spTgt spid="499901"/>
                                        </p:tgtEl>
                                        <p:attrNameLst>
                                          <p:attrName>style.visibility</p:attrName>
                                        </p:attrNameLst>
                                      </p:cBhvr>
                                      <p:to>
                                        <p:strVal val="visible"/>
                                      </p:to>
                                    </p:set>
                                    <p:anim calcmode="lin" valueType="num">
                                      <p:cBhvr>
                                        <p:cTn id="18" dur="500" decel="50000" fill="hold">
                                          <p:stCondLst>
                                            <p:cond delay="0"/>
                                          </p:stCondLst>
                                        </p:cTn>
                                        <p:tgtEl>
                                          <p:spTgt spid="499901"/>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499901"/>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499901"/>
                                        </p:tgtEl>
                                        <p:attrNameLst>
                                          <p:attrName>ppt_w</p:attrName>
                                        </p:attrNameLst>
                                      </p:cBhvr>
                                      <p:tavLst>
                                        <p:tav tm="0">
                                          <p:val>
                                            <p:strVal val="#ppt_w*.05"/>
                                          </p:val>
                                        </p:tav>
                                        <p:tav tm="100000">
                                          <p:val>
                                            <p:strVal val="#ppt_w"/>
                                          </p:val>
                                        </p:tav>
                                      </p:tavLst>
                                    </p:anim>
                                    <p:anim calcmode="lin" valueType="num">
                                      <p:cBhvr>
                                        <p:cTn id="21" dur="1000" fill="hold"/>
                                        <p:tgtEl>
                                          <p:spTgt spid="499901"/>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499901"/>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499901"/>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499901"/>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499901"/>
                                        </p:tgtEl>
                                      </p:cBhvr>
                                    </p:animEffect>
                                  </p:childTnLst>
                                </p:cTn>
                              </p:par>
                            </p:childTnLst>
                          </p:cTn>
                        </p:par>
                      </p:childTnLst>
                    </p:cTn>
                  </p:par>
                  <p:par>
                    <p:cTn id="26" fill="hold" nodeType="clickPar">
                      <p:stCondLst>
                        <p:cond delay="indefinite"/>
                      </p:stCondLst>
                      <p:childTnLst>
                        <p:par>
                          <p:cTn id="27" fill="hold" nodeType="withGroup">
                            <p:stCondLst>
                              <p:cond delay="0"/>
                            </p:stCondLst>
                            <p:childTnLst>
                              <p:par>
                                <p:cTn id="28" presetID="43" presetClass="entr" presetSubtype="0" fill="hold" nodeType="clickEffect">
                                  <p:stCondLst>
                                    <p:cond delay="0"/>
                                  </p:stCondLst>
                                  <p:childTnLst>
                                    <p:set>
                                      <p:cBhvr>
                                        <p:cTn id="29" dur="1" fill="hold">
                                          <p:stCondLst>
                                            <p:cond delay="0"/>
                                          </p:stCondLst>
                                        </p:cTn>
                                        <p:tgtEl>
                                          <p:spTgt spid="499902"/>
                                        </p:tgtEl>
                                        <p:attrNameLst>
                                          <p:attrName>style.visibility</p:attrName>
                                        </p:attrNameLst>
                                      </p:cBhvr>
                                      <p:to>
                                        <p:strVal val="visible"/>
                                      </p:to>
                                    </p:set>
                                    <p:animEffect transition="in" filter="fade">
                                      <p:cBhvr>
                                        <p:cTn id="30" dur="100"/>
                                        <p:tgtEl>
                                          <p:spTgt spid="499902"/>
                                        </p:tgtEl>
                                      </p:cBhvr>
                                    </p:animEffect>
                                    <p:anim calcmode="lin" valueType="num">
                                      <p:cBhvr>
                                        <p:cTn id="31" dur="400" fill="hold"/>
                                        <p:tgtEl>
                                          <p:spTgt spid="499902"/>
                                        </p:tgtEl>
                                        <p:attrNameLst>
                                          <p:attrName>ppt_x</p:attrName>
                                        </p:attrNameLst>
                                      </p:cBhvr>
                                      <p:tavLst>
                                        <p:tav tm="0">
                                          <p:val>
                                            <p:strVal val="#ppt_x"/>
                                          </p:val>
                                        </p:tav>
                                        <p:tav tm="100000">
                                          <p:val>
                                            <p:strVal val="#ppt_x"/>
                                          </p:val>
                                        </p:tav>
                                      </p:tavLst>
                                    </p:anim>
                                    <p:anim calcmode="lin" valueType="num">
                                      <p:cBhvr>
                                        <p:cTn id="32" dur="400" fill="hold"/>
                                        <p:tgtEl>
                                          <p:spTgt spid="499902"/>
                                        </p:tgtEl>
                                        <p:attrNameLst>
                                          <p:attrName>ppt_y</p:attrName>
                                        </p:attrNameLst>
                                      </p:cBhvr>
                                      <p:tavLst>
                                        <p:tav tm="0">
                                          <p:val>
                                            <p:strVal val="#ppt_y+0.31"/>
                                          </p:val>
                                        </p:tav>
                                        <p:tav tm="100000">
                                          <p:val>
                                            <p:strVal val="#ppt_y+0.31"/>
                                          </p:val>
                                        </p:tav>
                                      </p:tavLst>
                                    </p:anim>
                                    <p:anim calcmode="lin" valueType="num">
                                      <p:cBhvr>
                                        <p:cTn id="33" dur="600" decel="50000" fill="hold">
                                          <p:stCondLst>
                                            <p:cond delay="400"/>
                                          </p:stCondLst>
                                        </p:cTn>
                                        <p:tgtEl>
                                          <p:spTgt spid="499902"/>
                                        </p:tgtEl>
                                        <p:attrNameLst>
                                          <p:attrName>ppt_x</p:attrName>
                                        </p:attrNameLst>
                                      </p:cBhvr>
                                      <p:tavLst>
                                        <p:tav tm="0">
                                          <p:val>
                                            <p:strVal val="#ppt_x"/>
                                          </p:val>
                                        </p:tav>
                                        <p:tav tm="5000">
                                          <p:val>
                                            <p:strVal val="#ppt_x+0.0242"/>
                                          </p:val>
                                        </p:tav>
                                        <p:tav tm="10000">
                                          <p:val>
                                            <p:strVal val="#ppt_x+0.0479"/>
                                          </p:val>
                                        </p:tav>
                                        <p:tav tm="15000">
                                          <p:val>
                                            <p:strVal val="#ppt_x+0.0704"/>
                                          </p:val>
                                        </p:tav>
                                        <p:tav tm="20000">
                                          <p:val>
                                            <p:strVal val="#ppt_x+0.0911"/>
                                          </p:val>
                                        </p:tav>
                                        <p:tav tm="25000">
                                          <p:val>
                                            <p:strVal val="#ppt_x+0.1096"/>
                                          </p:val>
                                        </p:tav>
                                        <p:tav tm="30000">
                                          <p:val>
                                            <p:strVal val="#ppt_x+0.1254"/>
                                          </p:val>
                                        </p:tav>
                                        <p:tav tm="35000">
                                          <p:val>
                                            <p:strVal val="#ppt_x+0.1381"/>
                                          </p:val>
                                        </p:tav>
                                        <p:tav tm="40000">
                                          <p:val>
                                            <p:strVal val="#ppt_x+0.1474"/>
                                          </p:val>
                                        </p:tav>
                                        <p:tav tm="45000">
                                          <p:val>
                                            <p:strVal val="#ppt_x+0.1531"/>
                                          </p:val>
                                        </p:tav>
                                        <p:tav tm="50000">
                                          <p:val>
                                            <p:strVal val="#ppt_x+0.1550"/>
                                          </p:val>
                                        </p:tav>
                                        <p:tav tm="55000">
                                          <p:val>
                                            <p:strVal val="#ppt_x+0.1531"/>
                                          </p:val>
                                        </p:tav>
                                        <p:tav tm="60000">
                                          <p:val>
                                            <p:strVal val="#ppt_x+0.1474"/>
                                          </p:val>
                                        </p:tav>
                                        <p:tav tm="65000">
                                          <p:val>
                                            <p:strVal val="#ppt_x+0.1381"/>
                                          </p:val>
                                        </p:tav>
                                        <p:tav tm="70000">
                                          <p:val>
                                            <p:strVal val="#ppt_x+0.1254"/>
                                          </p:val>
                                        </p:tav>
                                        <p:tav tm="75000">
                                          <p:val>
                                            <p:strVal val="#ppt_x+0.1096"/>
                                          </p:val>
                                        </p:tav>
                                        <p:tav tm="80000">
                                          <p:val>
                                            <p:strVal val="#ppt_x+0.0911"/>
                                          </p:val>
                                        </p:tav>
                                        <p:tav tm="85000">
                                          <p:val>
                                            <p:strVal val="#ppt_x+0.0704"/>
                                          </p:val>
                                        </p:tav>
                                        <p:tav tm="90000">
                                          <p:val>
                                            <p:strVal val="#ppt_x+0.0479"/>
                                          </p:val>
                                        </p:tav>
                                        <p:tav tm="95000">
                                          <p:val>
                                            <p:strVal val="#ppt_x+0.0242"/>
                                          </p:val>
                                        </p:tav>
                                        <p:tav tm="100000">
                                          <p:val>
                                            <p:strVal val="#ppt_x"/>
                                          </p:val>
                                        </p:tav>
                                      </p:tavLst>
                                    </p:anim>
                                    <p:anim calcmode="lin" valueType="num">
                                      <p:cBhvr>
                                        <p:cTn id="34" dur="600" decel="50000" fill="hold">
                                          <p:stCondLst>
                                            <p:cond delay="400"/>
                                          </p:stCondLst>
                                        </p:cTn>
                                        <p:tgtEl>
                                          <p:spTgt spid="499902"/>
                                        </p:tgtEl>
                                        <p:attrNameLst>
                                          <p:attrName>ppt_y</p:attrName>
                                        </p:attrNameLst>
                                      </p:cBhvr>
                                      <p:tavLst>
                                        <p:tav tm="0">
                                          <p:val>
                                            <p:strVal val="#ppt_y+0.31"/>
                                          </p:val>
                                        </p:tav>
                                        <p:tav tm="5000">
                                          <p:val>
                                            <p:strVal val="#ppt_y+0.308"/>
                                          </p:val>
                                        </p:tav>
                                        <p:tav tm="10000">
                                          <p:val>
                                            <p:strVal val="#ppt_y+0.3024"/>
                                          </p:val>
                                        </p:tav>
                                        <p:tav tm="15000">
                                          <p:val>
                                            <p:strVal val="#ppt_y+0.2931"/>
                                          </p:val>
                                        </p:tav>
                                        <p:tav tm="20000">
                                          <p:val>
                                            <p:strVal val="#ppt_y+0.2804"/>
                                          </p:val>
                                        </p:tav>
                                        <p:tav tm="25000">
                                          <p:val>
                                            <p:strVal val="#ppt_y+0.2646"/>
                                          </p:val>
                                        </p:tav>
                                        <p:tav tm="30000">
                                          <p:val>
                                            <p:strVal val="#ppt_y+0.2461"/>
                                          </p:val>
                                        </p:tav>
                                        <p:tav tm="35000">
                                          <p:val>
                                            <p:strVal val="#ppt_y+0.2253"/>
                                          </p:val>
                                        </p:tav>
                                        <p:tav tm="40000">
                                          <p:val>
                                            <p:strVal val="#ppt_y+0.2029"/>
                                          </p:val>
                                        </p:tav>
                                        <p:tav tm="45000">
                                          <p:val>
                                            <p:strVal val="#ppt_y+0.1792"/>
                                          </p:val>
                                        </p:tav>
                                        <p:tav tm="50000">
                                          <p:val>
                                            <p:strVal val="#ppt_y+0.155"/>
                                          </p:val>
                                        </p:tav>
                                        <p:tav tm="55000">
                                          <p:val>
                                            <p:strVal val="#ppt_y+0.1307"/>
                                          </p:val>
                                        </p:tav>
                                        <p:tav tm="60000">
                                          <p:val>
                                            <p:strVal val="#ppt_y+0.1071"/>
                                          </p:val>
                                        </p:tav>
                                        <p:tav tm="65000">
                                          <p:val>
                                            <p:strVal val="#ppt_y+0.0846"/>
                                          </p:val>
                                        </p:tav>
                                        <p:tav tm="70000">
                                          <p:val>
                                            <p:strVal val="#ppt_y+0.0639"/>
                                          </p:val>
                                        </p:tav>
                                        <p:tav tm="75000">
                                          <p:val>
                                            <p:strVal val="#ppt_y+0.0454"/>
                                          </p:val>
                                        </p:tav>
                                        <p:tav tm="80000">
                                          <p:val>
                                            <p:strVal val="#ppt_y+0.0296"/>
                                          </p:val>
                                        </p:tav>
                                        <p:tav tm="85000">
                                          <p:val>
                                            <p:strVal val="#ppt_y+0.0169"/>
                                          </p:val>
                                        </p:tav>
                                        <p:tav tm="90000">
                                          <p:val>
                                            <p:strVal val="#ppt_y+0.0076"/>
                                          </p:val>
                                        </p:tav>
                                        <p:tav tm="95000">
                                          <p:val>
                                            <p:strVal val="#ppt_y+0.0019"/>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97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noChangeArrowheads="1"/>
          </p:cNvSpPr>
          <p:nvPr>
            <p:ph type="title"/>
          </p:nvPr>
        </p:nvSpPr>
        <p:spPr/>
        <p:txBody>
          <a:bodyPr/>
          <a:lstStyle/>
          <a:p>
            <a:r>
              <a:rPr lang="zh-CN" altLang="en-US">
                <a:latin typeface="楷体" panose="02010609060101010101" pitchFamily="49" charset="-122"/>
                <a:ea typeface="楷体" panose="02010609060101010101" pitchFamily="49" charset="-122"/>
              </a:rPr>
              <a:t>巴基斯坦洪水</a:t>
            </a:r>
          </a:p>
        </p:txBody>
      </p:sp>
      <p:sp>
        <p:nvSpPr>
          <p:cNvPr id="518150" name="Text Box 6"/>
          <p:cNvSpPr txBox="1">
            <a:spLocks noChangeArrowheads="1"/>
          </p:cNvSpPr>
          <p:nvPr/>
        </p:nvSpPr>
        <p:spPr bwMode="auto">
          <a:xfrm>
            <a:off x="1574008" y="1572817"/>
            <a:ext cx="6250781" cy="97872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80000"/>
              </a:lnSpc>
              <a:spcBef>
                <a:spcPct val="20000"/>
              </a:spcBef>
            </a:pPr>
            <a:r>
              <a:rPr lang="en-US" altLang="zh-CN">
                <a:latin typeface="楷体" panose="02010609060101010101" pitchFamily="49" charset="-122"/>
                <a:ea typeface="楷体" panose="02010609060101010101" pitchFamily="49" charset="-122"/>
              </a:rPr>
              <a:t>    2010</a:t>
            </a:r>
            <a:r>
              <a:rPr lang="zh-CN" altLang="en-US">
                <a:latin typeface="楷体" panose="02010609060101010101" pitchFamily="49" charset="-122"/>
                <a:ea typeface="楷体" panose="02010609060101010101" pitchFamily="49" charset="-122"/>
              </a:rPr>
              <a:t>年</a:t>
            </a:r>
            <a:r>
              <a:rPr lang="en-US" altLang="zh-CN">
                <a:latin typeface="楷体" panose="02010609060101010101" pitchFamily="49" charset="-122"/>
                <a:ea typeface="楷体" panose="02010609060101010101" pitchFamily="49" charset="-122"/>
              </a:rPr>
              <a:t>7</a:t>
            </a:r>
            <a:r>
              <a:rPr lang="zh-CN" altLang="en-US">
                <a:latin typeface="楷体" panose="02010609060101010101" pitchFamily="49" charset="-122"/>
                <a:ea typeface="楷体" panose="02010609060101010101" pitchFamily="49" charset="-122"/>
              </a:rPr>
              <a:t>月下旬开始，巴基斯坦连降暴雨，西北部地区遭受了</a:t>
            </a:r>
            <a:r>
              <a:rPr lang="en-US" altLang="zh-CN">
                <a:latin typeface="楷体" panose="02010609060101010101" pitchFamily="49" charset="-122"/>
                <a:ea typeface="楷体" panose="02010609060101010101" pitchFamily="49" charset="-122"/>
              </a:rPr>
              <a:t>80</a:t>
            </a:r>
            <a:r>
              <a:rPr lang="zh-CN" altLang="en-US">
                <a:latin typeface="楷体" panose="02010609060101010101" pitchFamily="49" charset="-122"/>
                <a:ea typeface="楷体" panose="02010609060101010101" pitchFamily="49" charset="-122"/>
              </a:rPr>
              <a:t>以来最严重的洪灾，洪灾造成至少</a:t>
            </a:r>
            <a:r>
              <a:rPr lang="en-US" altLang="zh-CN">
                <a:latin typeface="楷体" panose="02010609060101010101" pitchFamily="49" charset="-122"/>
                <a:ea typeface="楷体" panose="02010609060101010101" pitchFamily="49" charset="-122"/>
              </a:rPr>
              <a:t>1600</a:t>
            </a:r>
            <a:r>
              <a:rPr lang="zh-CN" altLang="en-US">
                <a:latin typeface="楷体" panose="02010609060101010101" pitchFamily="49" charset="-122"/>
                <a:ea typeface="楷体" panose="02010609060101010101" pitchFamily="49" charset="-122"/>
              </a:rPr>
              <a:t>人死亡，</a:t>
            </a:r>
            <a:r>
              <a:rPr lang="en-US" altLang="zh-CN">
                <a:latin typeface="楷体" panose="02010609060101010101" pitchFamily="49" charset="-122"/>
                <a:ea typeface="楷体" panose="02010609060101010101" pitchFamily="49" charset="-122"/>
              </a:rPr>
              <a:t>65</a:t>
            </a:r>
            <a:r>
              <a:rPr lang="zh-CN" altLang="en-US">
                <a:latin typeface="楷体" panose="02010609060101010101" pitchFamily="49" charset="-122"/>
                <a:ea typeface="楷体" panose="02010609060101010101" pitchFamily="49" charset="-122"/>
              </a:rPr>
              <a:t>万栋房屋被毁，</a:t>
            </a:r>
            <a:r>
              <a:rPr lang="en-US" altLang="zh-CN">
                <a:latin typeface="楷体" panose="02010609060101010101" pitchFamily="49" charset="-122"/>
                <a:ea typeface="楷体" panose="02010609060101010101" pitchFamily="49" charset="-122"/>
              </a:rPr>
              <a:t>150</a:t>
            </a:r>
            <a:r>
              <a:rPr lang="zh-CN" altLang="en-US">
                <a:latin typeface="楷体" panose="02010609060101010101" pitchFamily="49" charset="-122"/>
                <a:ea typeface="楷体" panose="02010609060101010101" pitchFamily="49" charset="-122"/>
              </a:rPr>
              <a:t>万人无家可归，超过</a:t>
            </a:r>
            <a:r>
              <a:rPr lang="en-US" altLang="zh-CN">
                <a:latin typeface="楷体" panose="02010609060101010101" pitchFamily="49" charset="-122"/>
                <a:ea typeface="楷体" panose="02010609060101010101" pitchFamily="49" charset="-122"/>
              </a:rPr>
              <a:t>55</a:t>
            </a:r>
            <a:r>
              <a:rPr lang="zh-CN" altLang="en-US">
                <a:latin typeface="楷体" panose="02010609060101010101" pitchFamily="49" charset="-122"/>
                <a:ea typeface="楷体" panose="02010609060101010101" pitchFamily="49" charset="-122"/>
              </a:rPr>
              <a:t>万公顷的农田被淹没，</a:t>
            </a:r>
            <a:r>
              <a:rPr lang="en-US" altLang="zh-CN">
                <a:latin typeface="楷体" panose="02010609060101010101" pitchFamily="49" charset="-122"/>
                <a:ea typeface="楷体" panose="02010609060101010101" pitchFamily="49" charset="-122"/>
              </a:rPr>
              <a:t>1200</a:t>
            </a:r>
            <a:r>
              <a:rPr lang="zh-CN" altLang="en-US">
                <a:latin typeface="楷体" panose="02010609060101010101" pitchFamily="49" charset="-122"/>
                <a:ea typeface="楷体" panose="02010609060101010101" pitchFamily="49" charset="-122"/>
              </a:rPr>
              <a:t>万人受到影响。</a:t>
            </a:r>
          </a:p>
        </p:txBody>
      </p:sp>
      <p:pic>
        <p:nvPicPr>
          <p:cNvPr id="518153" name="Picture 9" descr="0_20100828161501142kAM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4299" y="2647951"/>
            <a:ext cx="5193506" cy="3040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64165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8146"/>
                                        </p:tgtEl>
                                        <p:attrNameLst>
                                          <p:attrName>style.visibility</p:attrName>
                                        </p:attrNameLst>
                                      </p:cBhvr>
                                      <p:to>
                                        <p:strVal val="visible"/>
                                      </p:to>
                                    </p:set>
                                    <p:anim calcmode="lin" valueType="num">
                                      <p:cBhvr additive="base">
                                        <p:cTn id="7" dur="500" fill="hold"/>
                                        <p:tgtEl>
                                          <p:spTgt spid="518146"/>
                                        </p:tgtEl>
                                        <p:attrNameLst>
                                          <p:attrName>ppt_x</p:attrName>
                                        </p:attrNameLst>
                                      </p:cBhvr>
                                      <p:tavLst>
                                        <p:tav tm="0">
                                          <p:val>
                                            <p:strVal val="#ppt_x"/>
                                          </p:val>
                                        </p:tav>
                                        <p:tav tm="100000">
                                          <p:val>
                                            <p:strVal val="#ppt_x"/>
                                          </p:val>
                                        </p:tav>
                                      </p:tavLst>
                                    </p:anim>
                                    <p:anim calcmode="lin" valueType="num">
                                      <p:cBhvr additive="base">
                                        <p:cTn id="8" dur="500" fill="hold"/>
                                        <p:tgtEl>
                                          <p:spTgt spid="51814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18150">
                                            <p:txEl>
                                              <p:pRg st="0" end="0"/>
                                            </p:txEl>
                                          </p:spTgt>
                                        </p:tgtEl>
                                        <p:attrNameLst>
                                          <p:attrName>style.visibility</p:attrName>
                                        </p:attrNameLst>
                                      </p:cBhvr>
                                      <p:to>
                                        <p:strVal val="visible"/>
                                      </p:to>
                                    </p:set>
                                    <p:animEffect transition="in" filter="box(in)">
                                      <p:cBhvr>
                                        <p:cTn id="13" dur="500"/>
                                        <p:tgtEl>
                                          <p:spTgt spid="518150">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35" presetClass="entr" presetSubtype="0" fill="hold" nodeType="clickEffect">
                                  <p:stCondLst>
                                    <p:cond delay="0"/>
                                  </p:stCondLst>
                                  <p:childTnLst>
                                    <p:set>
                                      <p:cBhvr>
                                        <p:cTn id="17" dur="1" fill="hold">
                                          <p:stCondLst>
                                            <p:cond delay="0"/>
                                          </p:stCondLst>
                                        </p:cTn>
                                        <p:tgtEl>
                                          <p:spTgt spid="518153"/>
                                        </p:tgtEl>
                                        <p:attrNameLst>
                                          <p:attrName>style.visibility</p:attrName>
                                        </p:attrNameLst>
                                      </p:cBhvr>
                                      <p:to>
                                        <p:strVal val="visible"/>
                                      </p:to>
                                    </p:set>
                                    <p:animEffect transition="in" filter="fade">
                                      <p:cBhvr>
                                        <p:cTn id="18" dur="2000"/>
                                        <p:tgtEl>
                                          <p:spTgt spid="518153"/>
                                        </p:tgtEl>
                                      </p:cBhvr>
                                    </p:animEffect>
                                    <p:anim calcmode="lin" valueType="num">
                                      <p:cBhvr>
                                        <p:cTn id="19" dur="2000" fill="hold"/>
                                        <p:tgtEl>
                                          <p:spTgt spid="518153"/>
                                        </p:tgtEl>
                                        <p:attrNameLst>
                                          <p:attrName>style.rotation</p:attrName>
                                        </p:attrNameLst>
                                      </p:cBhvr>
                                      <p:tavLst>
                                        <p:tav tm="0">
                                          <p:val>
                                            <p:fltVal val="720"/>
                                          </p:val>
                                        </p:tav>
                                        <p:tav tm="100000">
                                          <p:val>
                                            <p:fltVal val="0"/>
                                          </p:val>
                                        </p:tav>
                                      </p:tavLst>
                                    </p:anim>
                                    <p:anim calcmode="lin" valueType="num">
                                      <p:cBhvr>
                                        <p:cTn id="20" dur="2000" fill="hold"/>
                                        <p:tgtEl>
                                          <p:spTgt spid="518153"/>
                                        </p:tgtEl>
                                        <p:attrNameLst>
                                          <p:attrName>ppt_h</p:attrName>
                                        </p:attrNameLst>
                                      </p:cBhvr>
                                      <p:tavLst>
                                        <p:tav tm="0">
                                          <p:val>
                                            <p:fltVal val="0"/>
                                          </p:val>
                                        </p:tav>
                                        <p:tav tm="100000">
                                          <p:val>
                                            <p:strVal val="#ppt_h"/>
                                          </p:val>
                                        </p:tav>
                                      </p:tavLst>
                                    </p:anim>
                                    <p:anim calcmode="lin" valueType="num">
                                      <p:cBhvr>
                                        <p:cTn id="21" dur="2000" fill="hold"/>
                                        <p:tgtEl>
                                          <p:spTgt spid="518153"/>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814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0" name="Rectangle 2"/>
          <p:cNvSpPr>
            <a:spLocks noGrp="1" noChangeArrowheads="1"/>
          </p:cNvSpPr>
          <p:nvPr>
            <p:ph type="title"/>
          </p:nvPr>
        </p:nvSpPr>
        <p:spPr/>
        <p:txBody>
          <a:bodyPr/>
          <a:lstStyle/>
          <a:p>
            <a:r>
              <a:rPr lang="zh-CN" altLang="en-US">
                <a:ea typeface="宋体" panose="02010600030101010101" pitchFamily="2" charset="-122"/>
              </a:rPr>
              <a:t>泰国洪水</a:t>
            </a:r>
          </a:p>
        </p:txBody>
      </p:sp>
      <p:sp>
        <p:nvSpPr>
          <p:cNvPr id="519173" name="Text Box 5"/>
          <p:cNvSpPr txBox="1">
            <a:spLocks noChangeArrowheads="1"/>
          </p:cNvSpPr>
          <p:nvPr/>
        </p:nvSpPr>
        <p:spPr bwMode="auto">
          <a:xfrm>
            <a:off x="1525192" y="1700214"/>
            <a:ext cx="5250656" cy="64633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dirty="0">
                <a:latin typeface="楷体" panose="02010609060101010101" pitchFamily="49" charset="-122"/>
                <a:ea typeface="楷体" panose="02010609060101010101" pitchFamily="49" charset="-122"/>
              </a:rPr>
              <a:t>    2011</a:t>
            </a:r>
            <a:r>
              <a:rPr lang="zh-CN" altLang="en-US" dirty="0">
                <a:latin typeface="楷体" panose="02010609060101010101" pitchFamily="49" charset="-122"/>
                <a:ea typeface="楷体" panose="02010609060101010101" pitchFamily="49" charset="-122"/>
              </a:rPr>
              <a:t>年，长达三个月之久的特大洪灾席卷泰国</a:t>
            </a:r>
            <a:r>
              <a:rPr lang="en-US" altLang="zh-CN" dirty="0">
                <a:latin typeface="楷体" panose="02010609060101010101" pitchFamily="49" charset="-122"/>
                <a:ea typeface="楷体" panose="02010609060101010101" pitchFamily="49" charset="-122"/>
              </a:rPr>
              <a:t>26</a:t>
            </a:r>
            <a:r>
              <a:rPr lang="zh-CN" altLang="en-US" dirty="0">
                <a:latin typeface="楷体" panose="02010609060101010101" pitchFamily="49" charset="-122"/>
                <a:ea typeface="楷体" panose="02010609060101010101" pitchFamily="49" charset="-122"/>
              </a:rPr>
              <a:t>个府，目前已经有</a:t>
            </a:r>
            <a:r>
              <a:rPr lang="en-US" altLang="zh-CN" dirty="0">
                <a:latin typeface="楷体" panose="02010609060101010101" pitchFamily="49" charset="-122"/>
                <a:ea typeface="楷体" panose="02010609060101010101" pitchFamily="49" charset="-122"/>
              </a:rPr>
              <a:t>373</a:t>
            </a:r>
            <a:r>
              <a:rPr lang="zh-CN" altLang="en-US" dirty="0">
                <a:latin typeface="楷体" panose="02010609060101010101" pitchFamily="49" charset="-122"/>
                <a:ea typeface="楷体" panose="02010609060101010101" pitchFamily="49" charset="-122"/>
              </a:rPr>
              <a:t>人</a:t>
            </a:r>
            <a:r>
              <a:rPr lang="zh-CN" altLang="en-US" dirty="0" smtClean="0">
                <a:latin typeface="楷体" panose="02010609060101010101" pitchFamily="49" charset="-122"/>
                <a:ea typeface="楷体" panose="02010609060101010101" pitchFamily="49" charset="-122"/>
              </a:rPr>
              <a:t>死亡，</a:t>
            </a:r>
            <a:r>
              <a:rPr lang="en-US" altLang="zh-CN" dirty="0">
                <a:latin typeface="楷体" panose="02010609060101010101" pitchFamily="49" charset="-122"/>
                <a:ea typeface="楷体" panose="02010609060101010101" pitchFamily="49" charset="-122"/>
              </a:rPr>
              <a:t>203</a:t>
            </a:r>
            <a:r>
              <a:rPr lang="zh-CN" altLang="en-US" dirty="0">
                <a:latin typeface="楷体" panose="02010609060101010101" pitchFamily="49" charset="-122"/>
                <a:ea typeface="楷体" panose="02010609060101010101" pitchFamily="49" charset="-122"/>
              </a:rPr>
              <a:t>万人受灾。 </a:t>
            </a:r>
          </a:p>
        </p:txBody>
      </p:sp>
      <p:pic>
        <p:nvPicPr>
          <p:cNvPr id="51917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99047" y="2346722"/>
            <a:ext cx="4780359" cy="3380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99736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19170"/>
                                        </p:tgtEl>
                                        <p:attrNameLst>
                                          <p:attrName>style.visibility</p:attrName>
                                        </p:attrNameLst>
                                      </p:cBhvr>
                                      <p:to>
                                        <p:strVal val="visible"/>
                                      </p:to>
                                    </p:set>
                                    <p:anim calcmode="lin" valueType="num">
                                      <p:cBhvr additive="base">
                                        <p:cTn id="7" dur="500" fill="hold"/>
                                        <p:tgtEl>
                                          <p:spTgt spid="519170"/>
                                        </p:tgtEl>
                                        <p:attrNameLst>
                                          <p:attrName>ppt_x</p:attrName>
                                        </p:attrNameLst>
                                      </p:cBhvr>
                                      <p:tavLst>
                                        <p:tav tm="0">
                                          <p:val>
                                            <p:strVal val="#ppt_x"/>
                                          </p:val>
                                        </p:tav>
                                        <p:tav tm="100000">
                                          <p:val>
                                            <p:strVal val="#ppt_x"/>
                                          </p:val>
                                        </p:tav>
                                      </p:tavLst>
                                    </p:anim>
                                    <p:anim calcmode="lin" valueType="num">
                                      <p:cBhvr additive="base">
                                        <p:cTn id="8" dur="500" fill="hold"/>
                                        <p:tgtEl>
                                          <p:spTgt spid="51917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19173">
                                            <p:txEl>
                                              <p:pRg st="0" end="0"/>
                                            </p:txEl>
                                          </p:spTgt>
                                        </p:tgtEl>
                                        <p:attrNameLst>
                                          <p:attrName>style.visibility</p:attrName>
                                        </p:attrNameLst>
                                      </p:cBhvr>
                                      <p:to>
                                        <p:strVal val="visible"/>
                                      </p:to>
                                    </p:set>
                                    <p:animEffect transition="in" filter="box(in)">
                                      <p:cBhvr>
                                        <p:cTn id="13" dur="500"/>
                                        <p:tgtEl>
                                          <p:spTgt spid="51917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5" presetClass="entr" presetSubtype="0" fill="hold" nodeType="clickEffect">
                                  <p:stCondLst>
                                    <p:cond delay="0"/>
                                  </p:stCondLst>
                                  <p:childTnLst>
                                    <p:set>
                                      <p:cBhvr>
                                        <p:cTn id="17" dur="1" fill="hold">
                                          <p:stCondLst>
                                            <p:cond delay="0"/>
                                          </p:stCondLst>
                                        </p:cTn>
                                        <p:tgtEl>
                                          <p:spTgt spid="519175"/>
                                        </p:tgtEl>
                                        <p:attrNameLst>
                                          <p:attrName>style.visibility</p:attrName>
                                        </p:attrNameLst>
                                      </p:cBhvr>
                                      <p:to>
                                        <p:strVal val="visible"/>
                                      </p:to>
                                    </p:set>
                                    <p:anim calcmode="lin" valueType="num">
                                      <p:cBhvr>
                                        <p:cTn id="18" dur="1000" fill="hold"/>
                                        <p:tgtEl>
                                          <p:spTgt spid="519175"/>
                                        </p:tgtEl>
                                        <p:attrNameLst>
                                          <p:attrName>ppt_w</p:attrName>
                                        </p:attrNameLst>
                                      </p:cBhvr>
                                      <p:tavLst>
                                        <p:tav tm="0">
                                          <p:val>
                                            <p:fltVal val="0"/>
                                          </p:val>
                                        </p:tav>
                                        <p:tav tm="100000">
                                          <p:val>
                                            <p:strVal val="#ppt_w"/>
                                          </p:val>
                                        </p:tav>
                                      </p:tavLst>
                                    </p:anim>
                                    <p:anim calcmode="lin" valueType="num">
                                      <p:cBhvr>
                                        <p:cTn id="19" dur="1000" fill="hold"/>
                                        <p:tgtEl>
                                          <p:spTgt spid="519175"/>
                                        </p:tgtEl>
                                        <p:attrNameLst>
                                          <p:attrName>ppt_h</p:attrName>
                                        </p:attrNameLst>
                                      </p:cBhvr>
                                      <p:tavLst>
                                        <p:tav tm="0">
                                          <p:val>
                                            <p:fltVal val="0"/>
                                          </p:val>
                                        </p:tav>
                                        <p:tav tm="100000">
                                          <p:val>
                                            <p:strVal val="#ppt_h"/>
                                          </p:val>
                                        </p:tav>
                                      </p:tavLst>
                                    </p:anim>
                                    <p:anim calcmode="lin" valueType="num">
                                      <p:cBhvr>
                                        <p:cTn id="20" dur="1000" fill="hold"/>
                                        <p:tgtEl>
                                          <p:spTgt spid="519175"/>
                                        </p:tgtEl>
                                        <p:attrNameLst>
                                          <p:attrName>ppt_x</p:attrName>
                                        </p:attrNameLst>
                                      </p:cBhvr>
                                      <p:tavLst>
                                        <p:tav tm="0" fmla="#ppt_x+(cos(-2*pi*(1-$))*-#ppt_x-sin(-2*pi*(1-$))*(1-#ppt_y))*(1-$)">
                                          <p:val>
                                            <p:fltVal val="0"/>
                                          </p:val>
                                        </p:tav>
                                        <p:tav tm="100000">
                                          <p:val>
                                            <p:fltVal val="1"/>
                                          </p:val>
                                        </p:tav>
                                      </p:tavLst>
                                    </p:anim>
                                    <p:anim calcmode="lin" valueType="num">
                                      <p:cBhvr>
                                        <p:cTn id="21" dur="1000" fill="hold"/>
                                        <p:tgtEl>
                                          <p:spTgt spid="51917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917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p:nvPr>
        </p:nvSpPr>
        <p:spPr/>
        <p:txBody>
          <a:bodyPr/>
          <a:lstStyle/>
          <a:p>
            <a:r>
              <a:rPr lang="zh-CN" altLang="en-US">
                <a:ea typeface="宋体" panose="02010600030101010101" pitchFamily="2" charset="-122"/>
              </a:rPr>
              <a:t>美国洪水</a:t>
            </a:r>
          </a:p>
        </p:txBody>
      </p:sp>
      <p:sp>
        <p:nvSpPr>
          <p:cNvPr id="520196" name="Text Box 4"/>
          <p:cNvSpPr txBox="1">
            <a:spLocks noChangeArrowheads="1"/>
          </p:cNvSpPr>
          <p:nvPr/>
        </p:nvSpPr>
        <p:spPr bwMode="auto">
          <a:xfrm>
            <a:off x="1504951" y="1621632"/>
            <a:ext cx="5632847" cy="147732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 panose="02010609060101010101" pitchFamily="49" charset="-122"/>
                <a:ea typeface="楷体" panose="02010609060101010101" pitchFamily="49" charset="-122"/>
              </a:rPr>
              <a:t>    2011</a:t>
            </a:r>
            <a:r>
              <a:rPr lang="zh-CN" altLang="en-US">
                <a:latin typeface="楷体" panose="02010609060101010101" pitchFamily="49" charset="-122"/>
                <a:ea typeface="楷体" panose="02010609060101010101" pitchFamily="49" charset="-122"/>
              </a:rPr>
              <a:t>年</a:t>
            </a:r>
            <a:r>
              <a:rPr lang="en-US" altLang="zh-CN">
                <a:latin typeface="楷体" panose="02010609060101010101" pitchFamily="49" charset="-122"/>
                <a:ea typeface="楷体" panose="02010609060101010101" pitchFamily="49" charset="-122"/>
              </a:rPr>
              <a:t>5</a:t>
            </a:r>
            <a:r>
              <a:rPr lang="zh-CN" altLang="en-US">
                <a:latin typeface="楷体" panose="02010609060101010101" pitchFamily="49" charset="-122"/>
                <a:ea typeface="楷体" panose="02010609060101010101" pitchFamily="49" charset="-122"/>
              </a:rPr>
              <a:t>月</a:t>
            </a:r>
            <a:r>
              <a:rPr lang="en-US" altLang="zh-CN">
                <a:latin typeface="楷体" panose="02010609060101010101" pitchFamily="49" charset="-122"/>
                <a:ea typeface="楷体" panose="02010609060101010101" pitchFamily="49" charset="-122"/>
              </a:rPr>
              <a:t>18</a:t>
            </a:r>
            <a:r>
              <a:rPr lang="zh-CN" altLang="en-US">
                <a:latin typeface="楷体" panose="02010609060101010101" pitchFamily="49" charset="-122"/>
                <a:ea typeface="楷体" panose="02010609060101010101" pitchFamily="49" charset="-122"/>
              </a:rPr>
              <a:t>日美国</a:t>
            </a:r>
            <a:r>
              <a:rPr lang="zh-CN" altLang="en-US" i="1">
                <a:latin typeface="楷体" panose="02010609060101010101" pitchFamily="49" charset="-122"/>
                <a:ea typeface="楷体" panose="02010609060101010101" pitchFamily="49" charset="-122"/>
              </a:rPr>
              <a:t>密西西比</a:t>
            </a:r>
            <a:r>
              <a:rPr lang="zh-CN" altLang="en-US">
                <a:latin typeface="楷体" panose="02010609060101010101" pitchFamily="49" charset="-122"/>
                <a:ea typeface="楷体" panose="02010609060101010101" pitchFamily="49" charset="-122"/>
              </a:rPr>
              <a:t>河及其支流俄亥俄河流域的降雨量达到常年同期的</a:t>
            </a:r>
            <a:r>
              <a:rPr lang="en-US" altLang="zh-CN">
                <a:latin typeface="楷体" panose="02010609060101010101" pitchFamily="49" charset="-122"/>
                <a:ea typeface="楷体" panose="02010609060101010101" pitchFamily="49" charset="-122"/>
              </a:rPr>
              <a:t>6</a:t>
            </a:r>
            <a:r>
              <a:rPr lang="zh-CN" altLang="en-US">
                <a:latin typeface="楷体" panose="02010609060101010101" pitchFamily="49" charset="-122"/>
                <a:ea typeface="楷体" panose="02010609060101010101" pitchFamily="49" charset="-122"/>
              </a:rPr>
              <a:t>倍之多，这使</a:t>
            </a:r>
            <a:r>
              <a:rPr lang="zh-CN" altLang="en-US" i="1">
                <a:latin typeface="楷体" panose="02010609060101010101" pitchFamily="49" charset="-122"/>
                <a:ea typeface="楷体" panose="02010609060101010101" pitchFamily="49" charset="-122"/>
              </a:rPr>
              <a:t>密西西比</a:t>
            </a:r>
            <a:r>
              <a:rPr lang="zh-CN" altLang="en-US">
                <a:latin typeface="楷体" panose="02010609060101010101" pitchFamily="49" charset="-122"/>
                <a:ea typeface="楷体" panose="02010609060101010101" pitchFamily="49" charset="-122"/>
              </a:rPr>
              <a:t>河流域遭遇了自</a:t>
            </a:r>
            <a:r>
              <a:rPr lang="en-US" altLang="zh-CN">
                <a:latin typeface="楷体" panose="02010609060101010101" pitchFamily="49" charset="-122"/>
                <a:ea typeface="楷体" panose="02010609060101010101" pitchFamily="49" charset="-122"/>
              </a:rPr>
              <a:t>1937</a:t>
            </a:r>
            <a:r>
              <a:rPr lang="zh-CN" altLang="en-US">
                <a:latin typeface="楷体" panose="02010609060101010101" pitchFamily="49" charset="-122"/>
                <a:ea typeface="楷体" panose="02010609060101010101" pitchFamily="49" charset="-122"/>
              </a:rPr>
              <a:t>年以来的最大洪水，此次</a:t>
            </a:r>
            <a:r>
              <a:rPr lang="zh-CN" altLang="en-US" i="1">
                <a:latin typeface="楷体" panose="02010609060101010101" pitchFamily="49" charset="-122"/>
                <a:ea typeface="楷体" panose="02010609060101010101" pitchFamily="49" charset="-122"/>
              </a:rPr>
              <a:t>洪灾</a:t>
            </a:r>
            <a:r>
              <a:rPr lang="zh-CN" altLang="en-US">
                <a:latin typeface="楷体" panose="02010609060101010101" pitchFamily="49" charset="-122"/>
                <a:ea typeface="楷体" panose="02010609060101010101" pitchFamily="49" charset="-122"/>
              </a:rPr>
              <a:t>对于当地的家庭宠物和野生动物造成了巨大影响，许多动物失去了原有的家园，面临着严重的生命威胁。  </a:t>
            </a:r>
          </a:p>
        </p:txBody>
      </p:sp>
      <p:pic>
        <p:nvPicPr>
          <p:cNvPr id="520198"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43001" y="3252788"/>
            <a:ext cx="3388519" cy="2191941"/>
          </a:xfrm>
          <a:prstGeom prst="rect">
            <a:avLst/>
          </a:prstGeom>
          <a:noFill/>
          <a:extLst>
            <a:ext uri="{909E8E84-426E-40DD-AFC4-6F175D3DCCD1}">
              <a14:hiddenFill xmlns:a14="http://schemas.microsoft.com/office/drawing/2010/main">
                <a:solidFill>
                  <a:srgbClr val="FFFFFF"/>
                </a:solidFill>
              </a14:hiddenFill>
            </a:ext>
          </a:extLst>
        </p:spPr>
      </p:pic>
      <p:pic>
        <p:nvPicPr>
          <p:cNvPr id="5202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45832" y="3262313"/>
            <a:ext cx="3255169"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00282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0194"/>
                                        </p:tgtEl>
                                        <p:attrNameLst>
                                          <p:attrName>style.visibility</p:attrName>
                                        </p:attrNameLst>
                                      </p:cBhvr>
                                      <p:to>
                                        <p:strVal val="visible"/>
                                      </p:to>
                                    </p:set>
                                    <p:anim calcmode="lin" valueType="num">
                                      <p:cBhvr additive="base">
                                        <p:cTn id="7" dur="500" fill="hold"/>
                                        <p:tgtEl>
                                          <p:spTgt spid="520194"/>
                                        </p:tgtEl>
                                        <p:attrNameLst>
                                          <p:attrName>ppt_x</p:attrName>
                                        </p:attrNameLst>
                                      </p:cBhvr>
                                      <p:tavLst>
                                        <p:tav tm="0">
                                          <p:val>
                                            <p:strVal val="#ppt_x"/>
                                          </p:val>
                                        </p:tav>
                                        <p:tav tm="100000">
                                          <p:val>
                                            <p:strVal val="#ppt_x"/>
                                          </p:val>
                                        </p:tav>
                                      </p:tavLst>
                                    </p:anim>
                                    <p:anim calcmode="lin" valueType="num">
                                      <p:cBhvr additive="base">
                                        <p:cTn id="8" dur="500" fill="hold"/>
                                        <p:tgtEl>
                                          <p:spTgt spid="52019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20196">
                                            <p:txEl>
                                              <p:pRg st="0" end="0"/>
                                            </p:txEl>
                                          </p:spTgt>
                                        </p:tgtEl>
                                        <p:attrNameLst>
                                          <p:attrName>style.visibility</p:attrName>
                                        </p:attrNameLst>
                                      </p:cBhvr>
                                      <p:to>
                                        <p:strVal val="visible"/>
                                      </p:to>
                                    </p:set>
                                    <p:animEffect transition="in" filter="box(in)">
                                      <p:cBhvr>
                                        <p:cTn id="13" dur="500"/>
                                        <p:tgtEl>
                                          <p:spTgt spid="520196">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3" presetClass="entr" presetSubtype="16" fill="hold" nodeType="clickEffect">
                                  <p:stCondLst>
                                    <p:cond delay="0"/>
                                  </p:stCondLst>
                                  <p:childTnLst>
                                    <p:set>
                                      <p:cBhvr>
                                        <p:cTn id="17" dur="1" fill="hold">
                                          <p:stCondLst>
                                            <p:cond delay="0"/>
                                          </p:stCondLst>
                                        </p:cTn>
                                        <p:tgtEl>
                                          <p:spTgt spid="520198"/>
                                        </p:tgtEl>
                                        <p:attrNameLst>
                                          <p:attrName>style.visibility</p:attrName>
                                        </p:attrNameLst>
                                      </p:cBhvr>
                                      <p:to>
                                        <p:strVal val="visible"/>
                                      </p:to>
                                    </p:set>
                                    <p:anim calcmode="lin" valueType="num">
                                      <p:cBhvr>
                                        <p:cTn id="18" dur="500" fill="hold"/>
                                        <p:tgtEl>
                                          <p:spTgt spid="520198"/>
                                        </p:tgtEl>
                                        <p:attrNameLst>
                                          <p:attrName>ppt_w</p:attrName>
                                        </p:attrNameLst>
                                      </p:cBhvr>
                                      <p:tavLst>
                                        <p:tav tm="0">
                                          <p:val>
                                            <p:fltVal val="0"/>
                                          </p:val>
                                        </p:tav>
                                        <p:tav tm="100000">
                                          <p:val>
                                            <p:strVal val="#ppt_w"/>
                                          </p:val>
                                        </p:tav>
                                      </p:tavLst>
                                    </p:anim>
                                    <p:anim calcmode="lin" valueType="num">
                                      <p:cBhvr>
                                        <p:cTn id="19" dur="500" fill="hold"/>
                                        <p:tgtEl>
                                          <p:spTgt spid="520198"/>
                                        </p:tgtEl>
                                        <p:attrNameLst>
                                          <p:attrName>ppt_h</p:attrName>
                                        </p:attrNameLst>
                                      </p:cBhvr>
                                      <p:tavLst>
                                        <p:tav tm="0">
                                          <p:val>
                                            <p:fltVal val="0"/>
                                          </p:val>
                                        </p:tav>
                                        <p:tav tm="100000">
                                          <p:val>
                                            <p:strVal val="#ppt_h"/>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3" presetClass="entr" presetSubtype="16" fill="hold" nodeType="clickEffect">
                                  <p:stCondLst>
                                    <p:cond delay="0"/>
                                  </p:stCondLst>
                                  <p:childTnLst>
                                    <p:set>
                                      <p:cBhvr>
                                        <p:cTn id="23" dur="1" fill="hold">
                                          <p:stCondLst>
                                            <p:cond delay="0"/>
                                          </p:stCondLst>
                                        </p:cTn>
                                        <p:tgtEl>
                                          <p:spTgt spid="520200"/>
                                        </p:tgtEl>
                                        <p:attrNameLst>
                                          <p:attrName>style.visibility</p:attrName>
                                        </p:attrNameLst>
                                      </p:cBhvr>
                                      <p:to>
                                        <p:strVal val="visible"/>
                                      </p:to>
                                    </p:set>
                                    <p:anim calcmode="lin" valueType="num">
                                      <p:cBhvr>
                                        <p:cTn id="24" dur="500" fill="hold"/>
                                        <p:tgtEl>
                                          <p:spTgt spid="520200"/>
                                        </p:tgtEl>
                                        <p:attrNameLst>
                                          <p:attrName>ppt_w</p:attrName>
                                        </p:attrNameLst>
                                      </p:cBhvr>
                                      <p:tavLst>
                                        <p:tav tm="0">
                                          <p:val>
                                            <p:fltVal val="0"/>
                                          </p:val>
                                        </p:tav>
                                        <p:tav tm="100000">
                                          <p:val>
                                            <p:strVal val="#ppt_w"/>
                                          </p:val>
                                        </p:tav>
                                      </p:tavLst>
                                    </p:anim>
                                    <p:anim calcmode="lin" valueType="num">
                                      <p:cBhvr>
                                        <p:cTn id="25" dur="500" fill="hold"/>
                                        <p:tgtEl>
                                          <p:spTgt spid="52020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019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147" name="Freeform 491"/>
          <p:cNvSpPr>
            <a:spLocks/>
          </p:cNvSpPr>
          <p:nvPr/>
        </p:nvSpPr>
        <p:spPr bwMode="gray">
          <a:xfrm>
            <a:off x="2655094" y="3831084"/>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99146" name="Freeform 490"/>
          <p:cNvSpPr>
            <a:spLocks/>
          </p:cNvSpPr>
          <p:nvPr/>
        </p:nvSpPr>
        <p:spPr bwMode="gray">
          <a:xfrm>
            <a:off x="3192066" y="4517219"/>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smtClean="0">
                <a:solidFill>
                  <a:schemeClr val="bg1"/>
                </a:solidFill>
                <a:ea typeface="宋体" panose="02010600030101010101" pitchFamily="2" charset="-122"/>
              </a:rPr>
              <a:t>防洪规划的原则和内容</a:t>
            </a:r>
            <a:endParaRPr lang="zh-CN" altLang="en-US" dirty="0">
              <a:solidFill>
                <a:schemeClr val="bg1"/>
              </a:solidFill>
              <a:ea typeface="宋体" panose="02010600030101010101" pitchFamily="2" charset="-122"/>
            </a:endParaRPr>
          </a:p>
        </p:txBody>
      </p:sp>
      <p:sp>
        <p:nvSpPr>
          <p:cNvPr id="199143" name="Freeform 487"/>
          <p:cNvSpPr>
            <a:spLocks/>
          </p:cNvSpPr>
          <p:nvPr/>
        </p:nvSpPr>
        <p:spPr bwMode="gray">
          <a:xfrm>
            <a:off x="3181350" y="3111947"/>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smtClean="0">
                <a:solidFill>
                  <a:schemeClr val="bg1"/>
                </a:solidFill>
                <a:ea typeface="宋体" panose="02010600030101010101" pitchFamily="2" charset="-122"/>
              </a:rPr>
              <a:t>防洪排涝的标准及措施</a:t>
            </a:r>
            <a:endParaRPr lang="zh-CN" altLang="en-US" dirty="0">
              <a:solidFill>
                <a:schemeClr val="bg1"/>
              </a:solidFill>
              <a:ea typeface="宋体" panose="02010600030101010101" pitchFamily="2" charset="-122"/>
            </a:endParaRPr>
          </a:p>
        </p:txBody>
      </p:sp>
      <p:sp>
        <p:nvSpPr>
          <p:cNvPr id="199144" name="Freeform 488"/>
          <p:cNvSpPr>
            <a:spLocks/>
          </p:cNvSpPr>
          <p:nvPr/>
        </p:nvSpPr>
        <p:spPr bwMode="gray">
          <a:xfrm>
            <a:off x="2655094" y="3111947"/>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99141" name="Freeform 485"/>
          <p:cNvSpPr>
            <a:spLocks/>
          </p:cNvSpPr>
          <p:nvPr/>
        </p:nvSpPr>
        <p:spPr bwMode="gray">
          <a:xfrm>
            <a:off x="3192066" y="2388047"/>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smtClean="0">
                <a:solidFill>
                  <a:schemeClr val="bg1"/>
                </a:solidFill>
                <a:ea typeface="宋体" panose="02010600030101010101" pitchFamily="2" charset="-122"/>
              </a:rPr>
              <a:t>洪灾介绍</a:t>
            </a:r>
            <a:endParaRPr lang="en-US" altLang="zh-CN" dirty="0">
              <a:solidFill>
                <a:schemeClr val="bg1"/>
              </a:solidFill>
              <a:ea typeface="宋体" panose="02010600030101010101" pitchFamily="2" charset="-122"/>
            </a:endParaRPr>
          </a:p>
        </p:txBody>
      </p:sp>
      <p:sp>
        <p:nvSpPr>
          <p:cNvPr id="199142" name="Freeform 486"/>
          <p:cNvSpPr>
            <a:spLocks/>
          </p:cNvSpPr>
          <p:nvPr/>
        </p:nvSpPr>
        <p:spPr bwMode="gray">
          <a:xfrm>
            <a:off x="2655094" y="2388047"/>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99139" name="Freeform 483"/>
          <p:cNvSpPr>
            <a:spLocks/>
          </p:cNvSpPr>
          <p:nvPr/>
        </p:nvSpPr>
        <p:spPr bwMode="gray">
          <a:xfrm>
            <a:off x="3181350" y="1673672"/>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gradFill rotWithShape="1">
            <a:gsLst>
              <a:gs pos="0">
                <a:schemeClr val="accent2">
                  <a:gamma/>
                  <a:shade val="81961"/>
                  <a:invGamma/>
                </a:schemeClr>
              </a:gs>
              <a:gs pos="50000">
                <a:schemeClr val="accent2"/>
              </a:gs>
              <a:gs pos="100000">
                <a:schemeClr val="accent2">
                  <a:gamma/>
                  <a:shade val="81961"/>
                  <a:invGamma/>
                </a:schemeClr>
              </a:gs>
            </a:gsLst>
            <a:lin ang="5400000" scaled="1"/>
          </a:gra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99138" name="Freeform 482"/>
          <p:cNvSpPr>
            <a:spLocks/>
          </p:cNvSpPr>
          <p:nvPr/>
        </p:nvSpPr>
        <p:spPr bwMode="gray">
          <a:xfrm>
            <a:off x="2655094" y="1690341"/>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99114" name="Text Box 458"/>
          <p:cNvSpPr txBox="1">
            <a:spLocks noChangeArrowheads="1"/>
          </p:cNvSpPr>
          <p:nvPr/>
        </p:nvSpPr>
        <p:spPr bwMode="gray">
          <a:xfrm>
            <a:off x="2784872" y="1595090"/>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a:solidFill>
                  <a:schemeClr val="bg1"/>
                </a:solidFill>
                <a:ea typeface="宋体" panose="02010600030101010101" pitchFamily="2" charset="-122"/>
              </a:rPr>
              <a:t>1</a:t>
            </a:r>
          </a:p>
        </p:txBody>
      </p:sp>
      <p:sp>
        <p:nvSpPr>
          <p:cNvPr id="199124" name="Text Box 468"/>
          <p:cNvSpPr txBox="1">
            <a:spLocks noChangeArrowheads="1"/>
          </p:cNvSpPr>
          <p:nvPr/>
        </p:nvSpPr>
        <p:spPr bwMode="gray">
          <a:xfrm>
            <a:off x="2755106" y="2359471"/>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a:solidFill>
                  <a:schemeClr val="bg1"/>
                </a:solidFill>
                <a:ea typeface="宋体" panose="02010600030101010101" pitchFamily="2" charset="-122"/>
              </a:rPr>
              <a:t>2</a:t>
            </a:r>
          </a:p>
        </p:txBody>
      </p:sp>
      <p:sp>
        <p:nvSpPr>
          <p:cNvPr id="199126" name="Text Box 470"/>
          <p:cNvSpPr txBox="1">
            <a:spLocks noChangeArrowheads="1"/>
          </p:cNvSpPr>
          <p:nvPr/>
        </p:nvSpPr>
        <p:spPr bwMode="gray">
          <a:xfrm>
            <a:off x="2755106" y="3073847"/>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a:solidFill>
                  <a:schemeClr val="bg1"/>
                </a:solidFill>
                <a:ea typeface="宋体" panose="02010600030101010101" pitchFamily="2" charset="-122"/>
              </a:rPr>
              <a:t>3 </a:t>
            </a:r>
          </a:p>
        </p:txBody>
      </p:sp>
      <p:sp>
        <p:nvSpPr>
          <p:cNvPr id="199148" name="Rectangle 492"/>
          <p:cNvSpPr>
            <a:spLocks noGrp="1" noChangeArrowheads="1"/>
          </p:cNvSpPr>
          <p:nvPr>
            <p:ph type="title"/>
          </p:nvPr>
        </p:nvSpPr>
        <p:spPr>
          <a:xfrm>
            <a:off x="628650" y="365126"/>
            <a:ext cx="7886700" cy="902525"/>
          </a:xfrm>
        </p:spPr>
        <p:txBody>
          <a:bodyPr/>
          <a:lstStyle/>
          <a:p>
            <a:r>
              <a:rPr lang="en-US" altLang="zh-CN" dirty="0">
                <a:solidFill>
                  <a:srgbClr val="CC3300"/>
                </a:solidFill>
                <a:ea typeface="宋体" panose="02010600030101010101" pitchFamily="2" charset="-122"/>
              </a:rPr>
              <a:t>Contents</a:t>
            </a:r>
          </a:p>
        </p:txBody>
      </p:sp>
      <p:sp>
        <p:nvSpPr>
          <p:cNvPr id="18" name="Text Box 470"/>
          <p:cNvSpPr txBox="1">
            <a:spLocks noChangeArrowheads="1"/>
          </p:cNvSpPr>
          <p:nvPr/>
        </p:nvSpPr>
        <p:spPr bwMode="gray">
          <a:xfrm>
            <a:off x="2784872" y="3830059"/>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dirty="0">
                <a:solidFill>
                  <a:schemeClr val="bg1"/>
                </a:solidFill>
                <a:ea typeface="宋体" panose="02010600030101010101" pitchFamily="2" charset="-122"/>
              </a:rPr>
              <a:t>4 </a:t>
            </a:r>
          </a:p>
        </p:txBody>
      </p:sp>
      <p:sp>
        <p:nvSpPr>
          <p:cNvPr id="19" name="Freeform 485"/>
          <p:cNvSpPr>
            <a:spLocks/>
          </p:cNvSpPr>
          <p:nvPr/>
        </p:nvSpPr>
        <p:spPr bwMode="gray">
          <a:xfrm>
            <a:off x="3192066" y="1690689"/>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smtClean="0">
                <a:solidFill>
                  <a:schemeClr val="bg1"/>
                </a:solidFill>
                <a:ea typeface="宋体" panose="02010600030101010101" pitchFamily="2" charset="-122"/>
              </a:rPr>
              <a:t>主要概念介绍</a:t>
            </a:r>
            <a:endParaRPr lang="en-US" altLang="zh-CN" dirty="0">
              <a:solidFill>
                <a:schemeClr val="bg1"/>
              </a:solidFill>
              <a:ea typeface="宋体" panose="02010600030101010101" pitchFamily="2" charset="-122"/>
            </a:endParaRPr>
          </a:p>
        </p:txBody>
      </p:sp>
      <p:sp>
        <p:nvSpPr>
          <p:cNvPr id="16" name="Freeform 491"/>
          <p:cNvSpPr>
            <a:spLocks/>
          </p:cNvSpPr>
          <p:nvPr/>
        </p:nvSpPr>
        <p:spPr bwMode="gray">
          <a:xfrm>
            <a:off x="2655094" y="4504205"/>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17" name="Freeform 490"/>
          <p:cNvSpPr>
            <a:spLocks/>
          </p:cNvSpPr>
          <p:nvPr/>
        </p:nvSpPr>
        <p:spPr bwMode="gray">
          <a:xfrm>
            <a:off x="3181350" y="3826322"/>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smtClean="0">
                <a:solidFill>
                  <a:schemeClr val="bg1"/>
                </a:solidFill>
                <a:ea typeface="宋体" panose="02010600030101010101" pitchFamily="2" charset="-122"/>
              </a:rPr>
              <a:t>洪灾风险评价研究</a:t>
            </a:r>
            <a:endParaRPr lang="zh-CN" altLang="en-US" dirty="0">
              <a:solidFill>
                <a:schemeClr val="bg1"/>
              </a:solidFill>
              <a:ea typeface="宋体" panose="02010600030101010101" pitchFamily="2" charset="-122"/>
            </a:endParaRPr>
          </a:p>
        </p:txBody>
      </p:sp>
      <p:sp>
        <p:nvSpPr>
          <p:cNvPr id="20" name="Text Box 470"/>
          <p:cNvSpPr txBox="1">
            <a:spLocks noChangeArrowheads="1"/>
          </p:cNvSpPr>
          <p:nvPr/>
        </p:nvSpPr>
        <p:spPr bwMode="gray">
          <a:xfrm>
            <a:off x="2784872" y="4503180"/>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dirty="0">
                <a:solidFill>
                  <a:schemeClr val="bg1"/>
                </a:solidFill>
                <a:ea typeface="宋体" panose="02010600030101010101" pitchFamily="2" charset="-122"/>
              </a:rPr>
              <a:t>5</a:t>
            </a:r>
            <a:r>
              <a:rPr lang="en-US" altLang="zh-CN" sz="2700" dirty="0" smtClean="0">
                <a:solidFill>
                  <a:schemeClr val="bg1"/>
                </a:solidFill>
                <a:ea typeface="宋体" panose="02010600030101010101" pitchFamily="2" charset="-122"/>
              </a:rPr>
              <a:t> </a:t>
            </a:r>
            <a:endParaRPr lang="en-US" altLang="zh-CN" sz="2700" dirty="0">
              <a:solidFill>
                <a:schemeClr val="bg1"/>
              </a:solidFill>
              <a:ea typeface="宋体" panose="02010600030101010101" pitchFamily="2" charset="-122"/>
            </a:endParaRPr>
          </a:p>
        </p:txBody>
      </p:sp>
      <p:sp>
        <p:nvSpPr>
          <p:cNvPr id="21" name="Freeform 491"/>
          <p:cNvSpPr>
            <a:spLocks/>
          </p:cNvSpPr>
          <p:nvPr/>
        </p:nvSpPr>
        <p:spPr bwMode="gray">
          <a:xfrm>
            <a:off x="2655093" y="5196273"/>
            <a:ext cx="457200" cy="426244"/>
          </a:xfrm>
          <a:custGeom>
            <a:avLst/>
            <a:gdLst>
              <a:gd name="T0" fmla="*/ 372 w 372"/>
              <a:gd name="T1" fmla="*/ 1 h 358"/>
              <a:gd name="T2" fmla="*/ 372 w 372"/>
              <a:gd name="T3" fmla="*/ 358 h 358"/>
              <a:gd name="T4" fmla="*/ 165 w 372"/>
              <a:gd name="T5" fmla="*/ 357 h 358"/>
              <a:gd name="T6" fmla="*/ 0 w 372"/>
              <a:gd name="T7" fmla="*/ 181 h 358"/>
              <a:gd name="T8" fmla="*/ 164 w 372"/>
              <a:gd name="T9" fmla="*/ 1 h 358"/>
              <a:gd name="T10" fmla="*/ 372 w 372"/>
              <a:gd name="T11" fmla="*/ 1 h 358"/>
            </a:gdLst>
            <a:ahLst/>
            <a:cxnLst>
              <a:cxn ang="0">
                <a:pos x="T0" y="T1"/>
              </a:cxn>
              <a:cxn ang="0">
                <a:pos x="T2" y="T3"/>
              </a:cxn>
              <a:cxn ang="0">
                <a:pos x="T4" y="T5"/>
              </a:cxn>
              <a:cxn ang="0">
                <a:pos x="T6" y="T7"/>
              </a:cxn>
              <a:cxn ang="0">
                <a:pos x="T8" y="T9"/>
              </a:cxn>
              <a:cxn ang="0">
                <a:pos x="T10" y="T11"/>
              </a:cxn>
            </a:cxnLst>
            <a:rect l="0" t="0" r="r" b="b"/>
            <a:pathLst>
              <a:path w="372" h="358">
                <a:moveTo>
                  <a:pt x="372" y="1"/>
                </a:moveTo>
                <a:cubicBezTo>
                  <a:pt x="372" y="179"/>
                  <a:pt x="372" y="358"/>
                  <a:pt x="372" y="358"/>
                </a:cubicBezTo>
                <a:lnTo>
                  <a:pt x="165" y="357"/>
                </a:lnTo>
                <a:cubicBezTo>
                  <a:pt x="137" y="357"/>
                  <a:pt x="0" y="316"/>
                  <a:pt x="0" y="181"/>
                </a:cubicBezTo>
                <a:cubicBezTo>
                  <a:pt x="0" y="46"/>
                  <a:pt x="126" y="0"/>
                  <a:pt x="164" y="1"/>
                </a:cubicBezTo>
                <a:lnTo>
                  <a:pt x="372" y="1"/>
                </a:ln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endParaRPr lang="zh-CN" altLang="en-US" sz="1350"/>
          </a:p>
        </p:txBody>
      </p:sp>
      <p:sp>
        <p:nvSpPr>
          <p:cNvPr id="22" name="Freeform 490"/>
          <p:cNvSpPr>
            <a:spLocks/>
          </p:cNvSpPr>
          <p:nvPr/>
        </p:nvSpPr>
        <p:spPr bwMode="gray">
          <a:xfrm>
            <a:off x="3181349" y="5196273"/>
            <a:ext cx="3400425" cy="426244"/>
          </a:xfrm>
          <a:custGeom>
            <a:avLst/>
            <a:gdLst>
              <a:gd name="T0" fmla="*/ 0 w 2856"/>
              <a:gd name="T1" fmla="*/ 5 h 358"/>
              <a:gd name="T2" fmla="*/ 0 w 2856"/>
              <a:gd name="T3" fmla="*/ 357 h 358"/>
              <a:gd name="T4" fmla="*/ 2667 w 2856"/>
              <a:gd name="T5" fmla="*/ 357 h 358"/>
              <a:gd name="T6" fmla="*/ 2854 w 2856"/>
              <a:gd name="T7" fmla="*/ 182 h 358"/>
              <a:gd name="T8" fmla="*/ 2667 w 2856"/>
              <a:gd name="T9" fmla="*/ 0 h 358"/>
              <a:gd name="T10" fmla="*/ 0 w 2856"/>
              <a:gd name="T11" fmla="*/ 5 h 358"/>
            </a:gdLst>
            <a:ahLst/>
            <a:cxnLst>
              <a:cxn ang="0">
                <a:pos x="T0" y="T1"/>
              </a:cxn>
              <a:cxn ang="0">
                <a:pos x="T2" y="T3"/>
              </a:cxn>
              <a:cxn ang="0">
                <a:pos x="T4" y="T5"/>
              </a:cxn>
              <a:cxn ang="0">
                <a:pos x="T6" y="T7"/>
              </a:cxn>
              <a:cxn ang="0">
                <a:pos x="T8" y="T9"/>
              </a:cxn>
              <a:cxn ang="0">
                <a:pos x="T10" y="T11"/>
              </a:cxn>
            </a:cxnLst>
            <a:rect l="0" t="0" r="r" b="b"/>
            <a:pathLst>
              <a:path w="2856" h="358">
                <a:moveTo>
                  <a:pt x="0" y="5"/>
                </a:moveTo>
                <a:lnTo>
                  <a:pt x="0" y="357"/>
                </a:lnTo>
                <a:cubicBezTo>
                  <a:pt x="97" y="358"/>
                  <a:pt x="2594" y="357"/>
                  <a:pt x="2667" y="357"/>
                </a:cubicBezTo>
                <a:cubicBezTo>
                  <a:pt x="2739" y="357"/>
                  <a:pt x="2851" y="321"/>
                  <a:pt x="2854" y="182"/>
                </a:cubicBezTo>
                <a:cubicBezTo>
                  <a:pt x="2856" y="43"/>
                  <a:pt x="2755" y="0"/>
                  <a:pt x="2667" y="0"/>
                </a:cubicBezTo>
                <a:cubicBezTo>
                  <a:pt x="2579" y="0"/>
                  <a:pt x="95" y="5"/>
                  <a:pt x="0" y="5"/>
                </a:cubicBezTo>
                <a:close/>
              </a:path>
            </a:pathLst>
          </a:custGeom>
          <a:solidFill>
            <a:schemeClr val="accent1">
              <a:lumMod val="60000"/>
              <a:lumOff val="40000"/>
            </a:schemeClr>
          </a:solidFill>
          <a:ln w="28575" cap="flat" cmpd="sng">
            <a:solidFill>
              <a:schemeClr val="bg2"/>
            </a:solidFill>
            <a:prstDash val="solid"/>
            <a:round/>
            <a:headEnd/>
            <a:tailEnd/>
          </a:ln>
          <a:effectLst>
            <a:outerShdw dist="35921" dir="2700000" algn="ctr" rotWithShape="0">
              <a:schemeClr val="bg2"/>
            </a:outerShdw>
          </a:effectLst>
        </p:spPr>
        <p:txBody>
          <a:bodyPr wrap="none" anchor="ctr"/>
          <a:lstStyle/>
          <a:p>
            <a:pPr algn="ctr">
              <a:spcBef>
                <a:spcPct val="50000"/>
              </a:spcBef>
            </a:pPr>
            <a:r>
              <a:rPr lang="zh-CN" altLang="en-US" dirty="0">
                <a:solidFill>
                  <a:schemeClr val="bg1"/>
                </a:solidFill>
                <a:ea typeface="宋体" panose="02010600030101010101" pitchFamily="2" charset="-122"/>
              </a:rPr>
              <a:t>某</a:t>
            </a:r>
            <a:r>
              <a:rPr lang="zh-CN" altLang="en-US" dirty="0" smtClean="0">
                <a:solidFill>
                  <a:schemeClr val="bg1"/>
                </a:solidFill>
                <a:ea typeface="宋体" panose="02010600030101010101" pitchFamily="2" charset="-122"/>
              </a:rPr>
              <a:t>城市防洪规划编制</a:t>
            </a:r>
            <a:endParaRPr lang="zh-CN" altLang="en-US" dirty="0">
              <a:solidFill>
                <a:schemeClr val="bg1"/>
              </a:solidFill>
              <a:ea typeface="宋体" panose="02010600030101010101" pitchFamily="2" charset="-122"/>
            </a:endParaRPr>
          </a:p>
        </p:txBody>
      </p:sp>
      <p:sp>
        <p:nvSpPr>
          <p:cNvPr id="23" name="Text Box 470"/>
          <p:cNvSpPr txBox="1">
            <a:spLocks noChangeArrowheads="1"/>
          </p:cNvSpPr>
          <p:nvPr/>
        </p:nvSpPr>
        <p:spPr bwMode="gray">
          <a:xfrm>
            <a:off x="2784871" y="5195248"/>
            <a:ext cx="228600" cy="507831"/>
          </a:xfrm>
          <a:prstGeom prst="rect">
            <a:avLst/>
          </a:prstGeom>
          <a:noFill/>
          <a:ln>
            <a:noFill/>
          </a:ln>
          <a:effectLst>
            <a:outerShdw dist="28398" dir="1593903" algn="ctr" rotWithShape="0">
              <a:srgbClr val="333333">
                <a:alpha val="50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spAutoFit/>
          </a:bodyPr>
          <a:lstStyle/>
          <a:p>
            <a:pPr algn="ctr">
              <a:spcBef>
                <a:spcPct val="50000"/>
              </a:spcBef>
            </a:pPr>
            <a:r>
              <a:rPr lang="en-US" altLang="zh-CN" sz="2700" dirty="0" smtClean="0">
                <a:solidFill>
                  <a:schemeClr val="bg1"/>
                </a:solidFill>
                <a:ea typeface="宋体" panose="02010600030101010101" pitchFamily="2" charset="-122"/>
              </a:rPr>
              <a:t>6 </a:t>
            </a:r>
            <a:endParaRPr lang="en-US" altLang="zh-CN" sz="2700" dirty="0">
              <a:solidFill>
                <a:schemeClr val="bg1"/>
              </a:solidFill>
              <a:ea typeface="宋体" panose="02010600030101010101" pitchFamily="2" charset="-122"/>
            </a:endParaRPr>
          </a:p>
        </p:txBody>
      </p:sp>
    </p:spTree>
    <p:extLst>
      <p:ext uri="{BB962C8B-B14F-4D97-AF65-F5344CB8AC3E}">
        <p14:creationId xmlns:p14="http://schemas.microsoft.com/office/powerpoint/2010/main" val="1008799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199148"/>
                                        </p:tgtEl>
                                        <p:attrNameLst>
                                          <p:attrName>style.visibility</p:attrName>
                                        </p:attrNameLst>
                                      </p:cBhvr>
                                      <p:to>
                                        <p:strVal val="visible"/>
                                      </p:to>
                                    </p:set>
                                    <p:anim calcmode="lin" valueType="num">
                                      <p:cBhvr>
                                        <p:cTn id="7" dur="500" decel="50000" fill="hold">
                                          <p:stCondLst>
                                            <p:cond delay="0"/>
                                          </p:stCondLst>
                                        </p:cTn>
                                        <p:tgtEl>
                                          <p:spTgt spid="199148"/>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199148"/>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199148"/>
                                        </p:tgtEl>
                                        <p:attrNameLst>
                                          <p:attrName>ppt_w</p:attrName>
                                        </p:attrNameLst>
                                      </p:cBhvr>
                                      <p:tavLst>
                                        <p:tav tm="0">
                                          <p:val>
                                            <p:strVal val="#ppt_w*.05"/>
                                          </p:val>
                                        </p:tav>
                                        <p:tav tm="100000">
                                          <p:val>
                                            <p:strVal val="#ppt_w"/>
                                          </p:val>
                                        </p:tav>
                                      </p:tavLst>
                                    </p:anim>
                                    <p:anim calcmode="lin" valueType="num">
                                      <p:cBhvr>
                                        <p:cTn id="10" dur="1000" fill="hold"/>
                                        <p:tgtEl>
                                          <p:spTgt spid="199148"/>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199148"/>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199148"/>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199148"/>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199148"/>
                                        </p:tgtEl>
                                      </p:cBhvr>
                                    </p:animEffect>
                                  </p:childTnLst>
                                </p:cTn>
                              </p:par>
                              <p:par>
                                <p:cTn id="15" presetID="2" presetClass="entr" presetSubtype="4" fill="hold" grpId="0" nodeType="withEffect">
                                  <p:stCondLst>
                                    <p:cond delay="0"/>
                                  </p:stCondLst>
                                  <p:childTnLst>
                                    <p:set>
                                      <p:cBhvr>
                                        <p:cTn id="16" dur="1" fill="hold">
                                          <p:stCondLst>
                                            <p:cond delay="0"/>
                                          </p:stCondLst>
                                        </p:cTn>
                                        <p:tgtEl>
                                          <p:spTgt spid="199114"/>
                                        </p:tgtEl>
                                        <p:attrNameLst>
                                          <p:attrName>style.visibility</p:attrName>
                                        </p:attrNameLst>
                                      </p:cBhvr>
                                      <p:to>
                                        <p:strVal val="visible"/>
                                      </p:to>
                                    </p:set>
                                    <p:anim calcmode="lin" valueType="num">
                                      <p:cBhvr additive="base">
                                        <p:cTn id="17" dur="500" fill="hold"/>
                                        <p:tgtEl>
                                          <p:spTgt spid="199114"/>
                                        </p:tgtEl>
                                        <p:attrNameLst>
                                          <p:attrName>ppt_x</p:attrName>
                                        </p:attrNameLst>
                                      </p:cBhvr>
                                      <p:tavLst>
                                        <p:tav tm="0">
                                          <p:val>
                                            <p:strVal val="#ppt_x"/>
                                          </p:val>
                                        </p:tav>
                                        <p:tav tm="100000">
                                          <p:val>
                                            <p:strVal val="#ppt_x"/>
                                          </p:val>
                                        </p:tav>
                                      </p:tavLst>
                                    </p:anim>
                                    <p:anim calcmode="lin" valueType="num">
                                      <p:cBhvr additive="base">
                                        <p:cTn id="18" dur="500" fill="hold"/>
                                        <p:tgtEl>
                                          <p:spTgt spid="199114"/>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99139"/>
                                        </p:tgtEl>
                                        <p:attrNameLst>
                                          <p:attrName>style.visibility</p:attrName>
                                        </p:attrNameLst>
                                      </p:cBhvr>
                                      <p:to>
                                        <p:strVal val="visible"/>
                                      </p:to>
                                    </p:set>
                                    <p:anim calcmode="lin" valueType="num">
                                      <p:cBhvr additive="base">
                                        <p:cTn id="21" dur="500" fill="hold"/>
                                        <p:tgtEl>
                                          <p:spTgt spid="199139"/>
                                        </p:tgtEl>
                                        <p:attrNameLst>
                                          <p:attrName>ppt_x</p:attrName>
                                        </p:attrNameLst>
                                      </p:cBhvr>
                                      <p:tavLst>
                                        <p:tav tm="0">
                                          <p:val>
                                            <p:strVal val="#ppt_x"/>
                                          </p:val>
                                        </p:tav>
                                        <p:tav tm="100000">
                                          <p:val>
                                            <p:strVal val="#ppt_x"/>
                                          </p:val>
                                        </p:tav>
                                      </p:tavLst>
                                    </p:anim>
                                    <p:anim calcmode="lin" valueType="num">
                                      <p:cBhvr additive="base">
                                        <p:cTn id="22" dur="500" fill="hold"/>
                                        <p:tgtEl>
                                          <p:spTgt spid="199139"/>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199138"/>
                                        </p:tgtEl>
                                        <p:attrNameLst>
                                          <p:attrName>style.visibility</p:attrName>
                                        </p:attrNameLst>
                                      </p:cBhvr>
                                      <p:to>
                                        <p:strVal val="visible"/>
                                      </p:to>
                                    </p:set>
                                    <p:anim calcmode="lin" valueType="num">
                                      <p:cBhvr additive="base">
                                        <p:cTn id="25" dur="500" fill="hold"/>
                                        <p:tgtEl>
                                          <p:spTgt spid="199138"/>
                                        </p:tgtEl>
                                        <p:attrNameLst>
                                          <p:attrName>ppt_x</p:attrName>
                                        </p:attrNameLst>
                                      </p:cBhvr>
                                      <p:tavLst>
                                        <p:tav tm="0">
                                          <p:val>
                                            <p:strVal val="#ppt_x"/>
                                          </p:val>
                                        </p:tav>
                                        <p:tav tm="100000">
                                          <p:val>
                                            <p:strVal val="#ppt_x"/>
                                          </p:val>
                                        </p:tav>
                                      </p:tavLst>
                                    </p:anim>
                                    <p:anim calcmode="lin" valueType="num">
                                      <p:cBhvr additive="base">
                                        <p:cTn id="26" dur="500" fill="hold"/>
                                        <p:tgtEl>
                                          <p:spTgt spid="199138"/>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99142"/>
                                        </p:tgtEl>
                                        <p:attrNameLst>
                                          <p:attrName>style.visibility</p:attrName>
                                        </p:attrNameLst>
                                      </p:cBhvr>
                                      <p:to>
                                        <p:strVal val="visible"/>
                                      </p:to>
                                    </p:set>
                                    <p:anim calcmode="lin" valueType="num">
                                      <p:cBhvr additive="base">
                                        <p:cTn id="29" dur="500" fill="hold"/>
                                        <p:tgtEl>
                                          <p:spTgt spid="199142"/>
                                        </p:tgtEl>
                                        <p:attrNameLst>
                                          <p:attrName>ppt_x</p:attrName>
                                        </p:attrNameLst>
                                      </p:cBhvr>
                                      <p:tavLst>
                                        <p:tav tm="0">
                                          <p:val>
                                            <p:strVal val="#ppt_x"/>
                                          </p:val>
                                        </p:tav>
                                        <p:tav tm="100000">
                                          <p:val>
                                            <p:strVal val="#ppt_x"/>
                                          </p:val>
                                        </p:tav>
                                      </p:tavLst>
                                    </p:anim>
                                    <p:anim calcmode="lin" valueType="num">
                                      <p:cBhvr additive="base">
                                        <p:cTn id="30" dur="500" fill="hold"/>
                                        <p:tgtEl>
                                          <p:spTgt spid="199142"/>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199124"/>
                                        </p:tgtEl>
                                        <p:attrNameLst>
                                          <p:attrName>style.visibility</p:attrName>
                                        </p:attrNameLst>
                                      </p:cBhvr>
                                      <p:to>
                                        <p:strVal val="visible"/>
                                      </p:to>
                                    </p:set>
                                    <p:anim calcmode="lin" valueType="num">
                                      <p:cBhvr additive="base">
                                        <p:cTn id="33" dur="500" fill="hold"/>
                                        <p:tgtEl>
                                          <p:spTgt spid="199124"/>
                                        </p:tgtEl>
                                        <p:attrNameLst>
                                          <p:attrName>ppt_x</p:attrName>
                                        </p:attrNameLst>
                                      </p:cBhvr>
                                      <p:tavLst>
                                        <p:tav tm="0">
                                          <p:val>
                                            <p:strVal val="#ppt_x"/>
                                          </p:val>
                                        </p:tav>
                                        <p:tav tm="100000">
                                          <p:val>
                                            <p:strVal val="#ppt_x"/>
                                          </p:val>
                                        </p:tav>
                                      </p:tavLst>
                                    </p:anim>
                                    <p:anim calcmode="lin" valueType="num">
                                      <p:cBhvr additive="base">
                                        <p:cTn id="34" dur="500" fill="hold"/>
                                        <p:tgtEl>
                                          <p:spTgt spid="199124"/>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199141"/>
                                        </p:tgtEl>
                                        <p:attrNameLst>
                                          <p:attrName>style.visibility</p:attrName>
                                        </p:attrNameLst>
                                      </p:cBhvr>
                                      <p:to>
                                        <p:strVal val="visible"/>
                                      </p:to>
                                    </p:set>
                                    <p:anim calcmode="lin" valueType="num">
                                      <p:cBhvr additive="base">
                                        <p:cTn id="37" dur="500" fill="hold"/>
                                        <p:tgtEl>
                                          <p:spTgt spid="199141"/>
                                        </p:tgtEl>
                                        <p:attrNameLst>
                                          <p:attrName>ppt_x</p:attrName>
                                        </p:attrNameLst>
                                      </p:cBhvr>
                                      <p:tavLst>
                                        <p:tav tm="0">
                                          <p:val>
                                            <p:strVal val="#ppt_x"/>
                                          </p:val>
                                        </p:tav>
                                        <p:tav tm="100000">
                                          <p:val>
                                            <p:strVal val="#ppt_x"/>
                                          </p:val>
                                        </p:tav>
                                      </p:tavLst>
                                    </p:anim>
                                    <p:anim calcmode="lin" valueType="num">
                                      <p:cBhvr additive="base">
                                        <p:cTn id="38" dur="500" fill="hold"/>
                                        <p:tgtEl>
                                          <p:spTgt spid="199141"/>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199143"/>
                                        </p:tgtEl>
                                        <p:attrNameLst>
                                          <p:attrName>style.visibility</p:attrName>
                                        </p:attrNameLst>
                                      </p:cBhvr>
                                      <p:to>
                                        <p:strVal val="visible"/>
                                      </p:to>
                                    </p:set>
                                    <p:anim calcmode="lin" valueType="num">
                                      <p:cBhvr additive="base">
                                        <p:cTn id="41" dur="500" fill="hold"/>
                                        <p:tgtEl>
                                          <p:spTgt spid="199143"/>
                                        </p:tgtEl>
                                        <p:attrNameLst>
                                          <p:attrName>ppt_x</p:attrName>
                                        </p:attrNameLst>
                                      </p:cBhvr>
                                      <p:tavLst>
                                        <p:tav tm="0">
                                          <p:val>
                                            <p:strVal val="#ppt_x"/>
                                          </p:val>
                                        </p:tav>
                                        <p:tav tm="100000">
                                          <p:val>
                                            <p:strVal val="#ppt_x"/>
                                          </p:val>
                                        </p:tav>
                                      </p:tavLst>
                                    </p:anim>
                                    <p:anim calcmode="lin" valueType="num">
                                      <p:cBhvr additive="base">
                                        <p:cTn id="42" dur="500" fill="hold"/>
                                        <p:tgtEl>
                                          <p:spTgt spid="199143"/>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99126"/>
                                        </p:tgtEl>
                                        <p:attrNameLst>
                                          <p:attrName>style.visibility</p:attrName>
                                        </p:attrNameLst>
                                      </p:cBhvr>
                                      <p:to>
                                        <p:strVal val="visible"/>
                                      </p:to>
                                    </p:set>
                                    <p:anim calcmode="lin" valueType="num">
                                      <p:cBhvr additive="base">
                                        <p:cTn id="45" dur="500" fill="hold"/>
                                        <p:tgtEl>
                                          <p:spTgt spid="199126"/>
                                        </p:tgtEl>
                                        <p:attrNameLst>
                                          <p:attrName>ppt_x</p:attrName>
                                        </p:attrNameLst>
                                      </p:cBhvr>
                                      <p:tavLst>
                                        <p:tav tm="0">
                                          <p:val>
                                            <p:strVal val="#ppt_x"/>
                                          </p:val>
                                        </p:tav>
                                        <p:tav tm="100000">
                                          <p:val>
                                            <p:strVal val="#ppt_x"/>
                                          </p:val>
                                        </p:tav>
                                      </p:tavLst>
                                    </p:anim>
                                    <p:anim calcmode="lin" valueType="num">
                                      <p:cBhvr additive="base">
                                        <p:cTn id="46" dur="500" fill="hold"/>
                                        <p:tgtEl>
                                          <p:spTgt spid="199126"/>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199144"/>
                                        </p:tgtEl>
                                        <p:attrNameLst>
                                          <p:attrName>style.visibility</p:attrName>
                                        </p:attrNameLst>
                                      </p:cBhvr>
                                      <p:to>
                                        <p:strVal val="visible"/>
                                      </p:to>
                                    </p:set>
                                    <p:anim calcmode="lin" valueType="num">
                                      <p:cBhvr additive="base">
                                        <p:cTn id="49" dur="500" fill="hold"/>
                                        <p:tgtEl>
                                          <p:spTgt spid="199144"/>
                                        </p:tgtEl>
                                        <p:attrNameLst>
                                          <p:attrName>ppt_x</p:attrName>
                                        </p:attrNameLst>
                                      </p:cBhvr>
                                      <p:tavLst>
                                        <p:tav tm="0">
                                          <p:val>
                                            <p:strVal val="#ppt_x"/>
                                          </p:val>
                                        </p:tav>
                                        <p:tav tm="100000">
                                          <p:val>
                                            <p:strVal val="#ppt_x"/>
                                          </p:val>
                                        </p:tav>
                                      </p:tavLst>
                                    </p:anim>
                                    <p:anim calcmode="lin" valueType="num">
                                      <p:cBhvr additive="base">
                                        <p:cTn id="50" dur="500" fill="hold"/>
                                        <p:tgtEl>
                                          <p:spTgt spid="199144"/>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199147"/>
                                        </p:tgtEl>
                                        <p:attrNameLst>
                                          <p:attrName>style.visibility</p:attrName>
                                        </p:attrNameLst>
                                      </p:cBhvr>
                                      <p:to>
                                        <p:strVal val="visible"/>
                                      </p:to>
                                    </p:set>
                                    <p:anim calcmode="lin" valueType="num">
                                      <p:cBhvr additive="base">
                                        <p:cTn id="53" dur="500" fill="hold"/>
                                        <p:tgtEl>
                                          <p:spTgt spid="199147"/>
                                        </p:tgtEl>
                                        <p:attrNameLst>
                                          <p:attrName>ppt_x</p:attrName>
                                        </p:attrNameLst>
                                      </p:cBhvr>
                                      <p:tavLst>
                                        <p:tav tm="0">
                                          <p:val>
                                            <p:strVal val="#ppt_x"/>
                                          </p:val>
                                        </p:tav>
                                        <p:tav tm="100000">
                                          <p:val>
                                            <p:strVal val="#ppt_x"/>
                                          </p:val>
                                        </p:tav>
                                      </p:tavLst>
                                    </p:anim>
                                    <p:anim calcmode="lin" valueType="num">
                                      <p:cBhvr additive="base">
                                        <p:cTn id="54" dur="500" fill="hold"/>
                                        <p:tgtEl>
                                          <p:spTgt spid="199147"/>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199146"/>
                                        </p:tgtEl>
                                        <p:attrNameLst>
                                          <p:attrName>style.visibility</p:attrName>
                                        </p:attrNameLst>
                                      </p:cBhvr>
                                      <p:to>
                                        <p:strVal val="visible"/>
                                      </p:to>
                                    </p:set>
                                    <p:anim calcmode="lin" valueType="num">
                                      <p:cBhvr additive="base">
                                        <p:cTn id="57" dur="500" fill="hold"/>
                                        <p:tgtEl>
                                          <p:spTgt spid="199146"/>
                                        </p:tgtEl>
                                        <p:attrNameLst>
                                          <p:attrName>ppt_x</p:attrName>
                                        </p:attrNameLst>
                                      </p:cBhvr>
                                      <p:tavLst>
                                        <p:tav tm="0">
                                          <p:val>
                                            <p:strVal val="#ppt_x"/>
                                          </p:val>
                                        </p:tav>
                                        <p:tav tm="100000">
                                          <p:val>
                                            <p:strVal val="#ppt_x"/>
                                          </p:val>
                                        </p:tav>
                                      </p:tavLst>
                                    </p:anim>
                                    <p:anim calcmode="lin" valueType="num">
                                      <p:cBhvr additive="base">
                                        <p:cTn id="58" dur="500" fill="hold"/>
                                        <p:tgtEl>
                                          <p:spTgt spid="199146"/>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anim calcmode="lin" valueType="num">
                                      <p:cBhvr additive="base">
                                        <p:cTn id="61" dur="500" fill="hold"/>
                                        <p:tgtEl>
                                          <p:spTgt spid="18"/>
                                        </p:tgtEl>
                                        <p:attrNameLst>
                                          <p:attrName>ppt_x</p:attrName>
                                        </p:attrNameLst>
                                      </p:cBhvr>
                                      <p:tavLst>
                                        <p:tav tm="0">
                                          <p:val>
                                            <p:strVal val="#ppt_x"/>
                                          </p:val>
                                        </p:tav>
                                        <p:tav tm="100000">
                                          <p:val>
                                            <p:strVal val="#ppt_x"/>
                                          </p:val>
                                        </p:tav>
                                      </p:tavLst>
                                    </p:anim>
                                    <p:anim calcmode="lin" valueType="num">
                                      <p:cBhvr additive="base">
                                        <p:cTn id="62" dur="500" fill="hold"/>
                                        <p:tgtEl>
                                          <p:spTgt spid="1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ppt_x"/>
                                          </p:val>
                                        </p:tav>
                                        <p:tav tm="100000">
                                          <p:val>
                                            <p:strVal val="#ppt_x"/>
                                          </p:val>
                                        </p:tav>
                                      </p:tavLst>
                                    </p:anim>
                                    <p:anim calcmode="lin" valueType="num">
                                      <p:cBhvr additive="base">
                                        <p:cTn id="66" dur="500" fill="hold"/>
                                        <p:tgtEl>
                                          <p:spTgt spid="1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16"/>
                                        </p:tgtEl>
                                        <p:attrNameLst>
                                          <p:attrName>style.visibility</p:attrName>
                                        </p:attrNameLst>
                                      </p:cBhvr>
                                      <p:to>
                                        <p:strVal val="visible"/>
                                      </p:to>
                                    </p:set>
                                    <p:anim calcmode="lin" valueType="num">
                                      <p:cBhvr additive="base">
                                        <p:cTn id="69" dur="500" fill="hold"/>
                                        <p:tgtEl>
                                          <p:spTgt spid="16"/>
                                        </p:tgtEl>
                                        <p:attrNameLst>
                                          <p:attrName>ppt_x</p:attrName>
                                        </p:attrNameLst>
                                      </p:cBhvr>
                                      <p:tavLst>
                                        <p:tav tm="0">
                                          <p:val>
                                            <p:strVal val="#ppt_x"/>
                                          </p:val>
                                        </p:tav>
                                        <p:tav tm="100000">
                                          <p:val>
                                            <p:strVal val="#ppt_x"/>
                                          </p:val>
                                        </p:tav>
                                      </p:tavLst>
                                    </p:anim>
                                    <p:anim calcmode="lin" valueType="num">
                                      <p:cBhvr additive="base">
                                        <p:cTn id="70" dur="500" fill="hold"/>
                                        <p:tgtEl>
                                          <p:spTgt spid="16"/>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ppt_x"/>
                                          </p:val>
                                        </p:tav>
                                        <p:tav tm="100000">
                                          <p:val>
                                            <p:strVal val="#ppt_x"/>
                                          </p:val>
                                        </p:tav>
                                      </p:tavLst>
                                    </p:anim>
                                    <p:anim calcmode="lin" valueType="num">
                                      <p:cBhvr additive="base">
                                        <p:cTn id="74" dur="500" fill="hold"/>
                                        <p:tgtEl>
                                          <p:spTgt spid="17"/>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0"/>
                                        </p:tgtEl>
                                        <p:attrNameLst>
                                          <p:attrName>style.visibility</p:attrName>
                                        </p:attrNameLst>
                                      </p:cBhvr>
                                      <p:to>
                                        <p:strVal val="visible"/>
                                      </p:to>
                                    </p:set>
                                    <p:anim calcmode="lin" valueType="num">
                                      <p:cBhvr additive="base">
                                        <p:cTn id="77" dur="500" fill="hold"/>
                                        <p:tgtEl>
                                          <p:spTgt spid="20"/>
                                        </p:tgtEl>
                                        <p:attrNameLst>
                                          <p:attrName>ppt_x</p:attrName>
                                        </p:attrNameLst>
                                      </p:cBhvr>
                                      <p:tavLst>
                                        <p:tav tm="0">
                                          <p:val>
                                            <p:strVal val="#ppt_x"/>
                                          </p:val>
                                        </p:tav>
                                        <p:tav tm="100000">
                                          <p:val>
                                            <p:strVal val="#ppt_x"/>
                                          </p:val>
                                        </p:tav>
                                      </p:tavLst>
                                    </p:anim>
                                    <p:anim calcmode="lin" valueType="num">
                                      <p:cBhvr additive="base">
                                        <p:cTn id="78" dur="500" fill="hold"/>
                                        <p:tgtEl>
                                          <p:spTgt spid="20"/>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21"/>
                                        </p:tgtEl>
                                        <p:attrNameLst>
                                          <p:attrName>style.visibility</p:attrName>
                                        </p:attrNameLst>
                                      </p:cBhvr>
                                      <p:to>
                                        <p:strVal val="visible"/>
                                      </p:to>
                                    </p:set>
                                    <p:anim calcmode="lin" valueType="num">
                                      <p:cBhvr additive="base">
                                        <p:cTn id="81" dur="500" fill="hold"/>
                                        <p:tgtEl>
                                          <p:spTgt spid="21"/>
                                        </p:tgtEl>
                                        <p:attrNameLst>
                                          <p:attrName>ppt_x</p:attrName>
                                        </p:attrNameLst>
                                      </p:cBhvr>
                                      <p:tavLst>
                                        <p:tav tm="0">
                                          <p:val>
                                            <p:strVal val="#ppt_x"/>
                                          </p:val>
                                        </p:tav>
                                        <p:tav tm="100000">
                                          <p:val>
                                            <p:strVal val="#ppt_x"/>
                                          </p:val>
                                        </p:tav>
                                      </p:tavLst>
                                    </p:anim>
                                    <p:anim calcmode="lin" valueType="num">
                                      <p:cBhvr additive="base">
                                        <p:cTn id="82" dur="500" fill="hold"/>
                                        <p:tgtEl>
                                          <p:spTgt spid="21"/>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22"/>
                                        </p:tgtEl>
                                        <p:attrNameLst>
                                          <p:attrName>style.visibility</p:attrName>
                                        </p:attrNameLst>
                                      </p:cBhvr>
                                      <p:to>
                                        <p:strVal val="visible"/>
                                      </p:to>
                                    </p:set>
                                    <p:anim calcmode="lin" valueType="num">
                                      <p:cBhvr additive="base">
                                        <p:cTn id="85" dur="500" fill="hold"/>
                                        <p:tgtEl>
                                          <p:spTgt spid="22"/>
                                        </p:tgtEl>
                                        <p:attrNameLst>
                                          <p:attrName>ppt_x</p:attrName>
                                        </p:attrNameLst>
                                      </p:cBhvr>
                                      <p:tavLst>
                                        <p:tav tm="0">
                                          <p:val>
                                            <p:strVal val="#ppt_x"/>
                                          </p:val>
                                        </p:tav>
                                        <p:tav tm="100000">
                                          <p:val>
                                            <p:strVal val="#ppt_x"/>
                                          </p:val>
                                        </p:tav>
                                      </p:tavLst>
                                    </p:anim>
                                    <p:anim calcmode="lin" valueType="num">
                                      <p:cBhvr additive="base">
                                        <p:cTn id="86" dur="500" fill="hold"/>
                                        <p:tgtEl>
                                          <p:spTgt spid="22"/>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23"/>
                                        </p:tgtEl>
                                        <p:attrNameLst>
                                          <p:attrName>style.visibility</p:attrName>
                                        </p:attrNameLst>
                                      </p:cBhvr>
                                      <p:to>
                                        <p:strVal val="visible"/>
                                      </p:to>
                                    </p:set>
                                    <p:anim calcmode="lin" valueType="num">
                                      <p:cBhvr additive="base">
                                        <p:cTn id="89" dur="500" fill="hold"/>
                                        <p:tgtEl>
                                          <p:spTgt spid="23"/>
                                        </p:tgtEl>
                                        <p:attrNameLst>
                                          <p:attrName>ppt_x</p:attrName>
                                        </p:attrNameLst>
                                      </p:cBhvr>
                                      <p:tavLst>
                                        <p:tav tm="0">
                                          <p:val>
                                            <p:strVal val="#ppt_x"/>
                                          </p:val>
                                        </p:tav>
                                        <p:tav tm="100000">
                                          <p:val>
                                            <p:strVal val="#ppt_x"/>
                                          </p:val>
                                        </p:tav>
                                      </p:tavLst>
                                    </p:anim>
                                    <p:anim calcmode="lin" valueType="num">
                                      <p:cBhvr additive="base">
                                        <p:cTn id="9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14" grpId="0"/>
      <p:bldP spid="199124" grpId="0"/>
      <p:bldP spid="199126" grpId="0"/>
      <p:bldP spid="199148" grpId="0"/>
      <p:bldP spid="18" grpId="0"/>
      <p:bldP spid="20" grpId="0"/>
      <p:bldP spid="2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p:nvPr>
        </p:nvSpPr>
        <p:spPr/>
        <p:txBody>
          <a:bodyPr/>
          <a:lstStyle/>
          <a:p>
            <a:r>
              <a:rPr lang="zh-CN" altLang="en-US">
                <a:ea typeface="宋体" panose="02010600030101010101" pitchFamily="2" charset="-122"/>
              </a:rPr>
              <a:t>苏丹洪水</a:t>
            </a:r>
          </a:p>
        </p:txBody>
      </p:sp>
      <p:sp>
        <p:nvSpPr>
          <p:cNvPr id="521220" name="Text Box 4"/>
          <p:cNvSpPr txBox="1">
            <a:spLocks noChangeArrowheads="1"/>
          </p:cNvSpPr>
          <p:nvPr/>
        </p:nvSpPr>
        <p:spPr bwMode="auto">
          <a:xfrm>
            <a:off x="1485901" y="1700212"/>
            <a:ext cx="5428060" cy="120032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 panose="02010609060101010101" pitchFamily="49" charset="-122"/>
                <a:ea typeface="楷体" panose="02010609060101010101" pitchFamily="49" charset="-122"/>
              </a:rPr>
              <a:t>    </a:t>
            </a:r>
            <a:r>
              <a:rPr lang="en-US" altLang="zh-CN">
                <a:latin typeface="楷体" panose="02010609060101010101" pitchFamily="49" charset="-122"/>
                <a:ea typeface="楷体" panose="02010609060101010101" pitchFamily="49" charset="-122"/>
              </a:rPr>
              <a:t>2007</a:t>
            </a:r>
            <a:r>
              <a:rPr lang="zh-CN" altLang="en-US">
                <a:latin typeface="楷体" panose="02010609060101010101" pitchFamily="49" charset="-122"/>
                <a:ea typeface="楷体" panose="02010609060101010101" pitchFamily="49" charset="-122"/>
              </a:rPr>
              <a:t>年，苏丹暴雨导致洪灾，仅在首都地区就毁坏了至少</a:t>
            </a:r>
            <a:r>
              <a:rPr lang="en-US" altLang="zh-CN">
                <a:latin typeface="楷体" panose="02010609060101010101" pitchFamily="49" charset="-122"/>
                <a:ea typeface="楷体" panose="02010609060101010101" pitchFamily="49" charset="-122"/>
              </a:rPr>
              <a:t>4680</a:t>
            </a:r>
            <a:r>
              <a:rPr lang="zh-CN" altLang="en-US">
                <a:latin typeface="楷体" panose="02010609060101010101" pitchFamily="49" charset="-122"/>
                <a:ea typeface="楷体" panose="02010609060101010101" pitchFamily="49" charset="-122"/>
              </a:rPr>
              <a:t>间房屋。苏丹内政部部长对外宣称说，洪水造成死亡人数经达到</a:t>
            </a:r>
            <a:r>
              <a:rPr lang="en-US" altLang="zh-CN">
                <a:latin typeface="楷体" panose="02010609060101010101" pitchFamily="49" charset="-122"/>
                <a:ea typeface="楷体" panose="02010609060101010101" pitchFamily="49" charset="-122"/>
              </a:rPr>
              <a:t>30</a:t>
            </a:r>
            <a:r>
              <a:rPr lang="zh-CN" altLang="en-US">
                <a:latin typeface="楷体" panose="02010609060101010101" pitchFamily="49" charset="-122"/>
                <a:ea typeface="楷体" panose="02010609060101010101" pitchFamily="49" charset="-122"/>
              </a:rPr>
              <a:t>人，此外还有数百人受伤或者失踪。</a:t>
            </a:r>
          </a:p>
        </p:txBody>
      </p:sp>
      <p:pic>
        <p:nvPicPr>
          <p:cNvPr id="521222"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6210" y="2894411"/>
            <a:ext cx="4286250" cy="27932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753375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1218"/>
                                        </p:tgtEl>
                                        <p:attrNameLst>
                                          <p:attrName>style.visibility</p:attrName>
                                        </p:attrNameLst>
                                      </p:cBhvr>
                                      <p:to>
                                        <p:strVal val="visible"/>
                                      </p:to>
                                    </p:set>
                                    <p:anim calcmode="lin" valueType="num">
                                      <p:cBhvr additive="base">
                                        <p:cTn id="7" dur="500" fill="hold"/>
                                        <p:tgtEl>
                                          <p:spTgt spid="521218"/>
                                        </p:tgtEl>
                                        <p:attrNameLst>
                                          <p:attrName>ppt_x</p:attrName>
                                        </p:attrNameLst>
                                      </p:cBhvr>
                                      <p:tavLst>
                                        <p:tav tm="0">
                                          <p:val>
                                            <p:strVal val="#ppt_x"/>
                                          </p:val>
                                        </p:tav>
                                        <p:tav tm="100000">
                                          <p:val>
                                            <p:strVal val="#ppt_x"/>
                                          </p:val>
                                        </p:tav>
                                      </p:tavLst>
                                    </p:anim>
                                    <p:anim calcmode="lin" valueType="num">
                                      <p:cBhvr additive="base">
                                        <p:cTn id="8" dur="500" fill="hold"/>
                                        <p:tgtEl>
                                          <p:spTgt spid="521218"/>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21220">
                                            <p:txEl>
                                              <p:pRg st="0" end="0"/>
                                            </p:txEl>
                                          </p:spTgt>
                                        </p:tgtEl>
                                        <p:attrNameLst>
                                          <p:attrName>style.visibility</p:attrName>
                                        </p:attrNameLst>
                                      </p:cBhvr>
                                      <p:to>
                                        <p:strVal val="visible"/>
                                      </p:to>
                                    </p:set>
                                    <p:animEffect transition="in" filter="box(in)">
                                      <p:cBhvr>
                                        <p:cTn id="13" dur="500"/>
                                        <p:tgtEl>
                                          <p:spTgt spid="521220">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9" presetClass="entr" presetSubtype="0" decel="100000" fill="hold" nodeType="clickEffect">
                                  <p:stCondLst>
                                    <p:cond delay="0"/>
                                  </p:stCondLst>
                                  <p:childTnLst>
                                    <p:set>
                                      <p:cBhvr>
                                        <p:cTn id="17" dur="1" fill="hold">
                                          <p:stCondLst>
                                            <p:cond delay="0"/>
                                          </p:stCondLst>
                                        </p:cTn>
                                        <p:tgtEl>
                                          <p:spTgt spid="521222"/>
                                        </p:tgtEl>
                                        <p:attrNameLst>
                                          <p:attrName>style.visibility</p:attrName>
                                        </p:attrNameLst>
                                      </p:cBhvr>
                                      <p:to>
                                        <p:strVal val="visible"/>
                                      </p:to>
                                    </p:set>
                                    <p:anim calcmode="lin" valueType="num">
                                      <p:cBhvr>
                                        <p:cTn id="18" dur="500" fill="hold"/>
                                        <p:tgtEl>
                                          <p:spTgt spid="521222"/>
                                        </p:tgtEl>
                                        <p:attrNameLst>
                                          <p:attrName>ppt_w</p:attrName>
                                        </p:attrNameLst>
                                      </p:cBhvr>
                                      <p:tavLst>
                                        <p:tav tm="0">
                                          <p:val>
                                            <p:fltVal val="0"/>
                                          </p:val>
                                        </p:tav>
                                        <p:tav tm="100000">
                                          <p:val>
                                            <p:strVal val="#ppt_w"/>
                                          </p:val>
                                        </p:tav>
                                      </p:tavLst>
                                    </p:anim>
                                    <p:anim calcmode="lin" valueType="num">
                                      <p:cBhvr>
                                        <p:cTn id="19" dur="500" fill="hold"/>
                                        <p:tgtEl>
                                          <p:spTgt spid="521222"/>
                                        </p:tgtEl>
                                        <p:attrNameLst>
                                          <p:attrName>ppt_h</p:attrName>
                                        </p:attrNameLst>
                                      </p:cBhvr>
                                      <p:tavLst>
                                        <p:tav tm="0">
                                          <p:val>
                                            <p:fltVal val="0"/>
                                          </p:val>
                                        </p:tav>
                                        <p:tav tm="100000">
                                          <p:val>
                                            <p:strVal val="#ppt_h"/>
                                          </p:val>
                                        </p:tav>
                                      </p:tavLst>
                                    </p:anim>
                                    <p:anim calcmode="lin" valueType="num">
                                      <p:cBhvr>
                                        <p:cTn id="20" dur="500" fill="hold"/>
                                        <p:tgtEl>
                                          <p:spTgt spid="521222"/>
                                        </p:tgtEl>
                                        <p:attrNameLst>
                                          <p:attrName>style.rotation</p:attrName>
                                        </p:attrNameLst>
                                      </p:cBhvr>
                                      <p:tavLst>
                                        <p:tav tm="0">
                                          <p:val>
                                            <p:fltVal val="360"/>
                                          </p:val>
                                        </p:tav>
                                        <p:tav tm="100000">
                                          <p:val>
                                            <p:fltVal val="0"/>
                                          </p:val>
                                        </p:tav>
                                      </p:tavLst>
                                    </p:anim>
                                    <p:animEffect transition="in" filter="fade">
                                      <p:cBhvr>
                                        <p:cTn id="21" dur="500"/>
                                        <p:tgtEl>
                                          <p:spTgt spid="521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p:nvPr>
        </p:nvSpPr>
        <p:spPr/>
        <p:txBody>
          <a:bodyPr/>
          <a:lstStyle/>
          <a:p>
            <a:r>
              <a:rPr lang="zh-CN" altLang="en-US">
                <a:solidFill>
                  <a:schemeClr val="bg1"/>
                </a:solidFill>
                <a:ea typeface="宋体" panose="02010600030101010101" pitchFamily="2" charset="-122"/>
              </a:rPr>
              <a:t>我国</a:t>
            </a:r>
            <a:r>
              <a:rPr lang="en-US" altLang="zh-CN">
                <a:solidFill>
                  <a:schemeClr val="bg1"/>
                </a:solidFill>
                <a:ea typeface="宋体" panose="02010600030101010101" pitchFamily="2" charset="-122"/>
              </a:rPr>
              <a:t>1998</a:t>
            </a:r>
            <a:r>
              <a:rPr lang="zh-CN" altLang="en-US">
                <a:solidFill>
                  <a:schemeClr val="bg1"/>
                </a:solidFill>
                <a:ea typeface="宋体" panose="02010600030101010101" pitchFamily="2" charset="-122"/>
              </a:rPr>
              <a:t>长江特大洪灾</a:t>
            </a:r>
          </a:p>
        </p:txBody>
      </p:sp>
      <p:sp>
        <p:nvSpPr>
          <p:cNvPr id="523268" name="Text Box 4"/>
          <p:cNvSpPr txBox="1">
            <a:spLocks noChangeArrowheads="1"/>
          </p:cNvSpPr>
          <p:nvPr/>
        </p:nvSpPr>
        <p:spPr bwMode="auto">
          <a:xfrm>
            <a:off x="1445420" y="1514476"/>
            <a:ext cx="6250781" cy="3554819"/>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altLang="zh-CN">
                <a:latin typeface="楷体" panose="02010609060101010101" pitchFamily="49" charset="-122"/>
                <a:ea typeface="楷体" panose="02010609060101010101" pitchFamily="49" charset="-122"/>
              </a:rPr>
              <a:t>    1998</a:t>
            </a:r>
            <a:r>
              <a:rPr lang="zh-CN" altLang="en-US">
                <a:latin typeface="楷体" panose="02010609060101010101" pitchFamily="49" charset="-122"/>
                <a:ea typeface="楷体" panose="02010609060101010101" pitchFamily="49" charset="-122"/>
              </a:rPr>
              <a:t>年自</a:t>
            </a:r>
            <a:r>
              <a:rPr lang="en-US" altLang="zh-CN">
                <a:latin typeface="楷体" panose="02010609060101010101" pitchFamily="49" charset="-122"/>
                <a:ea typeface="楷体" panose="02010609060101010101" pitchFamily="49" charset="-122"/>
              </a:rPr>
              <a:t>6</a:t>
            </a:r>
            <a:r>
              <a:rPr lang="zh-CN" altLang="en-US">
                <a:latin typeface="楷体" panose="02010609060101010101" pitchFamily="49" charset="-122"/>
                <a:ea typeface="楷体" panose="02010609060101010101" pitchFamily="49" charset="-122"/>
              </a:rPr>
              <a:t>月份起，长江流域出现</a:t>
            </a:r>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次持续大范围强降雨过程。</a:t>
            </a:r>
          </a:p>
          <a:p>
            <a:pPr algn="l">
              <a:spcBef>
                <a:spcPct val="50000"/>
              </a:spcBef>
            </a:pPr>
            <a:r>
              <a:rPr lang="zh-CN" altLang="en-US">
                <a:latin typeface="楷体" panose="02010609060101010101" pitchFamily="49" charset="-122"/>
                <a:ea typeface="楷体" panose="02010609060101010101" pitchFamily="49" charset="-122"/>
              </a:rPr>
              <a:t>    第一次，是</a:t>
            </a:r>
            <a:r>
              <a:rPr lang="en-US" altLang="zh-CN">
                <a:latin typeface="楷体" panose="02010609060101010101" pitchFamily="49" charset="-122"/>
                <a:ea typeface="楷体" panose="02010609060101010101" pitchFamily="49" charset="-122"/>
              </a:rPr>
              <a:t>6</a:t>
            </a:r>
            <a:r>
              <a:rPr lang="zh-CN" altLang="en-US">
                <a:latin typeface="楷体" panose="02010609060101010101" pitchFamily="49" charset="-122"/>
                <a:ea typeface="楷体" panose="02010609060101010101" pitchFamily="49" charset="-122"/>
              </a:rPr>
              <a:t>月</a:t>
            </a:r>
            <a:r>
              <a:rPr lang="en-US" altLang="zh-CN">
                <a:latin typeface="楷体" panose="02010609060101010101" pitchFamily="49" charset="-122"/>
                <a:ea typeface="楷体" panose="02010609060101010101" pitchFamily="49" charset="-122"/>
              </a:rPr>
              <a:t>12</a:t>
            </a:r>
            <a:r>
              <a:rPr lang="zh-CN" altLang="en-US">
                <a:latin typeface="楷体" panose="02010609060101010101" pitchFamily="49" charset="-122"/>
                <a:ea typeface="楷体" panose="02010609060101010101" pitchFamily="49" charset="-122"/>
              </a:rPr>
              <a:t>日至</a:t>
            </a:r>
            <a:r>
              <a:rPr lang="en-US" altLang="zh-CN">
                <a:latin typeface="楷体" panose="02010609060101010101" pitchFamily="49" charset="-122"/>
                <a:ea typeface="楷体" panose="02010609060101010101" pitchFamily="49" charset="-122"/>
              </a:rPr>
              <a:t>27</a:t>
            </a:r>
            <a:r>
              <a:rPr lang="zh-CN" altLang="en-US">
                <a:latin typeface="楷体" panose="02010609060101010101" pitchFamily="49" charset="-122"/>
                <a:ea typeface="楷体" panose="02010609060101010101" pitchFamily="49" charset="-122"/>
              </a:rPr>
              <a:t>日。江南大部分地区暴雨频繁，江西、湖南、安徽等地区降雨量比常年同期多</a:t>
            </a:r>
            <a:r>
              <a:rPr lang="en-US" altLang="zh-CN">
                <a:latin typeface="楷体" panose="02010609060101010101" pitchFamily="49" charset="-122"/>
                <a:ea typeface="楷体" panose="02010609060101010101" pitchFamily="49" charset="-122"/>
              </a:rPr>
              <a:t>1</a:t>
            </a:r>
            <a:r>
              <a:rPr lang="zh-CN" altLang="en-US">
                <a:latin typeface="楷体" panose="02010609060101010101" pitchFamily="49" charset="-122"/>
                <a:ea typeface="楷体" panose="02010609060101010101" pitchFamily="49" charset="-122"/>
              </a:rPr>
              <a:t>倍以上，江西北部多</a:t>
            </a:r>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倍以上。</a:t>
            </a:r>
          </a:p>
          <a:p>
            <a:pPr algn="l">
              <a:spcBef>
                <a:spcPct val="50000"/>
              </a:spcBef>
            </a:pPr>
            <a:r>
              <a:rPr lang="zh-CN" altLang="en-US">
                <a:latin typeface="楷体" panose="02010609060101010101" pitchFamily="49" charset="-122"/>
                <a:ea typeface="楷体" panose="02010609060101010101" pitchFamily="49" charset="-122"/>
              </a:rPr>
              <a:t>    第二次是</a:t>
            </a:r>
            <a:r>
              <a:rPr lang="en-US" altLang="zh-CN">
                <a:latin typeface="楷体" panose="02010609060101010101" pitchFamily="49" charset="-122"/>
                <a:ea typeface="楷体" panose="02010609060101010101" pitchFamily="49" charset="-122"/>
              </a:rPr>
              <a:t>7</a:t>
            </a:r>
            <a:r>
              <a:rPr lang="zh-CN" altLang="en-US">
                <a:latin typeface="楷体" panose="02010609060101010101" pitchFamily="49" charset="-122"/>
                <a:ea typeface="楷体" panose="02010609060101010101" pitchFamily="49" charset="-122"/>
              </a:rPr>
              <a:t>月</a:t>
            </a:r>
            <a:r>
              <a:rPr lang="en-US" altLang="zh-CN">
                <a:latin typeface="楷体" panose="02010609060101010101" pitchFamily="49" charset="-122"/>
                <a:ea typeface="楷体" panose="02010609060101010101" pitchFamily="49" charset="-122"/>
              </a:rPr>
              <a:t>4</a:t>
            </a:r>
            <a:r>
              <a:rPr lang="zh-CN" altLang="en-US">
                <a:latin typeface="楷体" panose="02010609060101010101" pitchFamily="49" charset="-122"/>
                <a:ea typeface="楷体" panose="02010609060101010101" pitchFamily="49" charset="-122"/>
              </a:rPr>
              <a:t>日至</a:t>
            </a:r>
            <a:r>
              <a:rPr lang="en-US" altLang="zh-CN">
                <a:latin typeface="楷体" panose="02010609060101010101" pitchFamily="49" charset="-122"/>
                <a:ea typeface="楷体" panose="02010609060101010101" pitchFamily="49" charset="-122"/>
              </a:rPr>
              <a:t>25</a:t>
            </a:r>
            <a:r>
              <a:rPr lang="zh-CN" altLang="en-US">
                <a:latin typeface="楷体" panose="02010609060101010101" pitchFamily="49" charset="-122"/>
                <a:ea typeface="楷体" panose="02010609060101010101" pitchFamily="49" charset="-122"/>
              </a:rPr>
              <a:t>日。长江三峡地区、江西中北部、湖南西北部和其他沿长江地区，降雨量比常年同期偏多</a:t>
            </a:r>
            <a:r>
              <a:rPr lang="en-US" altLang="zh-CN">
                <a:latin typeface="楷体" panose="02010609060101010101" pitchFamily="49" charset="-122"/>
                <a:ea typeface="楷体" panose="02010609060101010101" pitchFamily="49" charset="-122"/>
              </a:rPr>
              <a:t>5</a:t>
            </a:r>
            <a:r>
              <a:rPr lang="zh-CN" altLang="en-US">
                <a:latin typeface="楷体" panose="02010609060101010101" pitchFamily="49" charset="-122"/>
                <a:ea typeface="楷体" panose="02010609060101010101" pitchFamily="49" charset="-122"/>
              </a:rPr>
              <a:t>成至</a:t>
            </a:r>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倍。</a:t>
            </a:r>
          </a:p>
          <a:p>
            <a:pPr algn="l">
              <a:spcBef>
                <a:spcPct val="50000"/>
              </a:spcBef>
            </a:pPr>
            <a:r>
              <a:rPr lang="zh-CN" altLang="en-US">
                <a:latin typeface="楷体" panose="02010609060101010101" pitchFamily="49" charset="-122"/>
                <a:ea typeface="楷体" panose="02010609060101010101" pitchFamily="49" charset="-122"/>
              </a:rPr>
              <a:t>    第三次是</a:t>
            </a:r>
            <a:r>
              <a:rPr lang="en-US" altLang="zh-CN">
                <a:latin typeface="楷体" panose="02010609060101010101" pitchFamily="49" charset="-122"/>
                <a:ea typeface="楷体" panose="02010609060101010101" pitchFamily="49" charset="-122"/>
              </a:rPr>
              <a:t>7</a:t>
            </a:r>
            <a:r>
              <a:rPr lang="zh-CN" altLang="en-US">
                <a:latin typeface="楷体" panose="02010609060101010101" pitchFamily="49" charset="-122"/>
                <a:ea typeface="楷体" panose="02010609060101010101" pitchFamily="49" charset="-122"/>
              </a:rPr>
              <a:t>月末至</a:t>
            </a:r>
            <a:r>
              <a:rPr lang="en-US" altLang="zh-CN">
                <a:latin typeface="楷体" panose="02010609060101010101" pitchFamily="49" charset="-122"/>
                <a:ea typeface="楷体" panose="02010609060101010101" pitchFamily="49" charset="-122"/>
              </a:rPr>
              <a:t>8</a:t>
            </a:r>
            <a:r>
              <a:rPr lang="zh-CN" altLang="en-US">
                <a:latin typeface="楷体" panose="02010609060101010101" pitchFamily="49" charset="-122"/>
                <a:ea typeface="楷体" panose="02010609060101010101" pitchFamily="49" charset="-122"/>
              </a:rPr>
              <a:t>月末，长江上游、汉水流域，四川东部、重庆、湖北西南部、湖南西北部降雨量比常年偏多</a:t>
            </a:r>
            <a:r>
              <a:rPr lang="en-US" altLang="zh-CN">
                <a:latin typeface="楷体" panose="02010609060101010101" pitchFamily="49" charset="-122"/>
                <a:ea typeface="楷体" panose="02010609060101010101" pitchFamily="49" charset="-122"/>
              </a:rPr>
              <a:t>2</a:t>
            </a:r>
            <a:r>
              <a:rPr lang="zh-CN" altLang="en-US">
                <a:latin typeface="楷体" panose="02010609060101010101" pitchFamily="49" charset="-122"/>
                <a:ea typeface="楷体" panose="02010609060101010101" pitchFamily="49" charset="-122"/>
              </a:rPr>
              <a:t>至</a:t>
            </a:r>
            <a:r>
              <a:rPr lang="en-US" altLang="zh-CN">
                <a:latin typeface="楷体" panose="02010609060101010101" pitchFamily="49" charset="-122"/>
                <a:ea typeface="楷体" panose="02010609060101010101" pitchFamily="49" charset="-122"/>
              </a:rPr>
              <a:t>3</a:t>
            </a:r>
            <a:r>
              <a:rPr lang="zh-CN" altLang="en-US">
                <a:latin typeface="楷体" panose="02010609060101010101" pitchFamily="49" charset="-122"/>
                <a:ea typeface="楷体" panose="02010609060101010101" pitchFamily="49" charset="-122"/>
              </a:rPr>
              <a:t>倍。</a:t>
            </a:r>
          </a:p>
        </p:txBody>
      </p:sp>
    </p:spTree>
    <p:extLst>
      <p:ext uri="{BB962C8B-B14F-4D97-AF65-F5344CB8AC3E}">
        <p14:creationId xmlns:p14="http://schemas.microsoft.com/office/powerpoint/2010/main" val="26488021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5" presetClass="entr" presetSubtype="0" fill="hold" grpId="0" nodeType="clickEffect">
                                  <p:stCondLst>
                                    <p:cond delay="0"/>
                                  </p:stCondLst>
                                  <p:childTnLst>
                                    <p:set>
                                      <p:cBhvr>
                                        <p:cTn id="6" dur="1" fill="hold">
                                          <p:stCondLst>
                                            <p:cond delay="0"/>
                                          </p:stCondLst>
                                        </p:cTn>
                                        <p:tgtEl>
                                          <p:spTgt spid="523266"/>
                                        </p:tgtEl>
                                        <p:attrNameLst>
                                          <p:attrName>style.visibility</p:attrName>
                                        </p:attrNameLst>
                                      </p:cBhvr>
                                      <p:to>
                                        <p:strVal val="visible"/>
                                      </p:to>
                                    </p:set>
                                    <p:anim calcmode="lin" valueType="num">
                                      <p:cBhvr>
                                        <p:cTn id="7" dur="500" decel="50000" fill="hold">
                                          <p:stCondLst>
                                            <p:cond delay="0"/>
                                          </p:stCondLst>
                                        </p:cTn>
                                        <p:tgtEl>
                                          <p:spTgt spid="523266"/>
                                        </p:tgtEl>
                                        <p:attrNameLst>
                                          <p:attrName>style.rotation</p:attrName>
                                        </p:attrNameLst>
                                      </p:cBhvr>
                                      <p:tavLst>
                                        <p:tav tm="0">
                                          <p:val>
                                            <p:fltVal val="-90"/>
                                          </p:val>
                                        </p:tav>
                                        <p:tav tm="100000">
                                          <p:val>
                                            <p:fltVal val="0"/>
                                          </p:val>
                                        </p:tav>
                                      </p:tavLst>
                                    </p:anim>
                                    <p:anim calcmode="lin" valueType="num">
                                      <p:cBhvr>
                                        <p:cTn id="8" dur="500" decel="50000" fill="hold">
                                          <p:stCondLst>
                                            <p:cond delay="0"/>
                                          </p:stCondLst>
                                        </p:cTn>
                                        <p:tgtEl>
                                          <p:spTgt spid="523266"/>
                                        </p:tgtEl>
                                        <p:attrNameLst>
                                          <p:attrName>ppt_w</p:attrName>
                                        </p:attrNameLst>
                                      </p:cBhvr>
                                      <p:tavLst>
                                        <p:tav tm="0">
                                          <p:val>
                                            <p:strVal val="#ppt_w"/>
                                          </p:val>
                                        </p:tav>
                                        <p:tav tm="100000">
                                          <p:val>
                                            <p:strVal val="#ppt_w*.05"/>
                                          </p:val>
                                        </p:tav>
                                      </p:tavLst>
                                    </p:anim>
                                    <p:anim calcmode="lin" valueType="num">
                                      <p:cBhvr>
                                        <p:cTn id="9" dur="500" accel="50000" fill="hold">
                                          <p:stCondLst>
                                            <p:cond delay="500"/>
                                          </p:stCondLst>
                                        </p:cTn>
                                        <p:tgtEl>
                                          <p:spTgt spid="523266"/>
                                        </p:tgtEl>
                                        <p:attrNameLst>
                                          <p:attrName>ppt_w</p:attrName>
                                        </p:attrNameLst>
                                      </p:cBhvr>
                                      <p:tavLst>
                                        <p:tav tm="0">
                                          <p:val>
                                            <p:strVal val="#ppt_w*.05"/>
                                          </p:val>
                                        </p:tav>
                                        <p:tav tm="100000">
                                          <p:val>
                                            <p:strVal val="#ppt_w"/>
                                          </p:val>
                                        </p:tav>
                                      </p:tavLst>
                                    </p:anim>
                                    <p:anim calcmode="lin" valueType="num">
                                      <p:cBhvr>
                                        <p:cTn id="10" dur="1000" fill="hold"/>
                                        <p:tgtEl>
                                          <p:spTgt spid="523266"/>
                                        </p:tgtEl>
                                        <p:attrNameLst>
                                          <p:attrName>ppt_h</p:attrName>
                                        </p:attrNameLst>
                                      </p:cBhvr>
                                      <p:tavLst>
                                        <p:tav tm="0">
                                          <p:val>
                                            <p:strVal val="#ppt_h"/>
                                          </p:val>
                                        </p:tav>
                                        <p:tav tm="100000">
                                          <p:val>
                                            <p:strVal val="#ppt_h"/>
                                          </p:val>
                                        </p:tav>
                                      </p:tavLst>
                                    </p:anim>
                                    <p:anim calcmode="lin" valueType="num">
                                      <p:cBhvr>
                                        <p:cTn id="11" dur="500" decel="50000" fill="hold">
                                          <p:stCondLst>
                                            <p:cond delay="0"/>
                                          </p:stCondLst>
                                        </p:cTn>
                                        <p:tgtEl>
                                          <p:spTgt spid="523266"/>
                                        </p:tgtEl>
                                        <p:attrNameLst>
                                          <p:attrName>ppt_x</p:attrName>
                                        </p:attrNameLst>
                                      </p:cBhvr>
                                      <p:tavLst>
                                        <p:tav tm="0">
                                          <p:val>
                                            <p:strVal val="#ppt_x+.4"/>
                                          </p:val>
                                        </p:tav>
                                        <p:tav tm="100000">
                                          <p:val>
                                            <p:strVal val="#ppt_x"/>
                                          </p:val>
                                        </p:tav>
                                      </p:tavLst>
                                    </p:anim>
                                    <p:anim calcmode="lin" valueType="num">
                                      <p:cBhvr>
                                        <p:cTn id="12" dur="500" decel="50000" fill="hold">
                                          <p:stCondLst>
                                            <p:cond delay="0"/>
                                          </p:stCondLst>
                                        </p:cTn>
                                        <p:tgtEl>
                                          <p:spTgt spid="523266"/>
                                        </p:tgtEl>
                                        <p:attrNameLst>
                                          <p:attrName>ppt_y</p:attrName>
                                        </p:attrNameLst>
                                      </p:cBhvr>
                                      <p:tavLst>
                                        <p:tav tm="0">
                                          <p:val>
                                            <p:strVal val="#ppt_y-.2"/>
                                          </p:val>
                                        </p:tav>
                                        <p:tav tm="100000">
                                          <p:val>
                                            <p:strVal val="#ppt_y+.1"/>
                                          </p:val>
                                        </p:tav>
                                      </p:tavLst>
                                    </p:anim>
                                    <p:anim calcmode="lin" valueType="num">
                                      <p:cBhvr>
                                        <p:cTn id="13" dur="500" accel="50000" fill="hold">
                                          <p:stCondLst>
                                            <p:cond delay="500"/>
                                          </p:stCondLst>
                                        </p:cTn>
                                        <p:tgtEl>
                                          <p:spTgt spid="523266"/>
                                        </p:tgtEl>
                                        <p:attrNameLst>
                                          <p:attrName>ppt_y</p:attrName>
                                        </p:attrNameLst>
                                      </p:cBhvr>
                                      <p:tavLst>
                                        <p:tav tm="0">
                                          <p:val>
                                            <p:strVal val="#ppt_y+.1"/>
                                          </p:val>
                                        </p:tav>
                                        <p:tav tm="100000">
                                          <p:val>
                                            <p:strVal val="#ppt_y"/>
                                          </p:val>
                                        </p:tav>
                                      </p:tavLst>
                                    </p:anim>
                                    <p:animEffect transition="in" filter="fade">
                                      <p:cBhvr>
                                        <p:cTn id="14" dur="1000" decel="50000">
                                          <p:stCondLst>
                                            <p:cond delay="0"/>
                                          </p:stCondLst>
                                        </p:cTn>
                                        <p:tgtEl>
                                          <p:spTgt spid="523266"/>
                                        </p:tgtEl>
                                      </p:cBhvr>
                                    </p:animEffect>
                                  </p:childTnLst>
                                </p:cTn>
                              </p:par>
                            </p:childTnLst>
                          </p:cTn>
                        </p:par>
                      </p:childTnLst>
                    </p:cTn>
                  </p:par>
                  <p:par>
                    <p:cTn id="15" fill="hold" nodeType="clickPar">
                      <p:stCondLst>
                        <p:cond delay="indefinite"/>
                      </p:stCondLst>
                      <p:childTnLst>
                        <p:par>
                          <p:cTn id="16" fill="hold" nodeType="withGroup">
                            <p:stCondLst>
                              <p:cond delay="0"/>
                            </p:stCondLst>
                            <p:childTnLst>
                              <p:par>
                                <p:cTn id="17" presetID="12" presetClass="entr" presetSubtype="4" fill="hold" nodeType="clickEffect">
                                  <p:stCondLst>
                                    <p:cond delay="0"/>
                                  </p:stCondLst>
                                  <p:childTnLst>
                                    <p:set>
                                      <p:cBhvr>
                                        <p:cTn id="18" dur="1" fill="hold">
                                          <p:stCondLst>
                                            <p:cond delay="0"/>
                                          </p:stCondLst>
                                        </p:cTn>
                                        <p:tgtEl>
                                          <p:spTgt spid="523268">
                                            <p:txEl>
                                              <p:pRg st="0" end="0"/>
                                            </p:txEl>
                                          </p:spTgt>
                                        </p:tgtEl>
                                        <p:attrNameLst>
                                          <p:attrName>style.visibility</p:attrName>
                                        </p:attrNameLst>
                                      </p:cBhvr>
                                      <p:to>
                                        <p:strVal val="visible"/>
                                      </p:to>
                                    </p:set>
                                    <p:animEffect transition="in" filter="slide(fromBottom)">
                                      <p:cBhvr>
                                        <p:cTn id="19" dur="500"/>
                                        <p:tgtEl>
                                          <p:spTgt spid="523268">
                                            <p:txEl>
                                              <p:pRg st="0" end="0"/>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2" presetClass="entr" presetSubtype="4" fill="hold" nodeType="clickEffect">
                                  <p:stCondLst>
                                    <p:cond delay="0"/>
                                  </p:stCondLst>
                                  <p:childTnLst>
                                    <p:set>
                                      <p:cBhvr>
                                        <p:cTn id="23" dur="1" fill="hold">
                                          <p:stCondLst>
                                            <p:cond delay="0"/>
                                          </p:stCondLst>
                                        </p:cTn>
                                        <p:tgtEl>
                                          <p:spTgt spid="523268">
                                            <p:txEl>
                                              <p:pRg st="1" end="1"/>
                                            </p:txEl>
                                          </p:spTgt>
                                        </p:tgtEl>
                                        <p:attrNameLst>
                                          <p:attrName>style.visibility</p:attrName>
                                        </p:attrNameLst>
                                      </p:cBhvr>
                                      <p:to>
                                        <p:strVal val="visible"/>
                                      </p:to>
                                    </p:set>
                                    <p:animEffect transition="in" filter="slide(fromBottom)">
                                      <p:cBhvr>
                                        <p:cTn id="24" dur="500"/>
                                        <p:tgtEl>
                                          <p:spTgt spid="523268">
                                            <p:txEl>
                                              <p:pRg st="1" end="1"/>
                                            </p:txEl>
                                          </p:spTgt>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12" presetClass="entr" presetSubtype="4" fill="hold" nodeType="clickEffect">
                                  <p:stCondLst>
                                    <p:cond delay="0"/>
                                  </p:stCondLst>
                                  <p:childTnLst>
                                    <p:set>
                                      <p:cBhvr>
                                        <p:cTn id="28" dur="1" fill="hold">
                                          <p:stCondLst>
                                            <p:cond delay="0"/>
                                          </p:stCondLst>
                                        </p:cTn>
                                        <p:tgtEl>
                                          <p:spTgt spid="523268">
                                            <p:txEl>
                                              <p:pRg st="2" end="2"/>
                                            </p:txEl>
                                          </p:spTgt>
                                        </p:tgtEl>
                                        <p:attrNameLst>
                                          <p:attrName>style.visibility</p:attrName>
                                        </p:attrNameLst>
                                      </p:cBhvr>
                                      <p:to>
                                        <p:strVal val="visible"/>
                                      </p:to>
                                    </p:set>
                                    <p:animEffect transition="in" filter="slide(fromBottom)">
                                      <p:cBhvr>
                                        <p:cTn id="29" dur="500"/>
                                        <p:tgtEl>
                                          <p:spTgt spid="523268">
                                            <p:txEl>
                                              <p:pRg st="2" end="2"/>
                                            </p:txEl>
                                          </p:spTgt>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12" presetClass="entr" presetSubtype="4" fill="hold" nodeType="clickEffect">
                                  <p:stCondLst>
                                    <p:cond delay="0"/>
                                  </p:stCondLst>
                                  <p:childTnLst>
                                    <p:set>
                                      <p:cBhvr>
                                        <p:cTn id="33" dur="1" fill="hold">
                                          <p:stCondLst>
                                            <p:cond delay="0"/>
                                          </p:stCondLst>
                                        </p:cTn>
                                        <p:tgtEl>
                                          <p:spTgt spid="523268">
                                            <p:txEl>
                                              <p:pRg st="3" end="3"/>
                                            </p:txEl>
                                          </p:spTgt>
                                        </p:tgtEl>
                                        <p:attrNameLst>
                                          <p:attrName>style.visibility</p:attrName>
                                        </p:attrNameLst>
                                      </p:cBhvr>
                                      <p:to>
                                        <p:strVal val="visible"/>
                                      </p:to>
                                    </p:set>
                                    <p:animEffect transition="in" filter="slide(fromBottom)">
                                      <p:cBhvr>
                                        <p:cTn id="34" dur="500"/>
                                        <p:tgtEl>
                                          <p:spTgt spid="5232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2" name="Text Box 4"/>
          <p:cNvSpPr txBox="1">
            <a:spLocks noChangeArrowheads="1"/>
          </p:cNvSpPr>
          <p:nvPr/>
        </p:nvSpPr>
        <p:spPr bwMode="auto">
          <a:xfrm>
            <a:off x="1416845" y="1091804"/>
            <a:ext cx="6299597" cy="3831818"/>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a:latin typeface="楷体" panose="02010609060101010101" pitchFamily="49" charset="-122"/>
                <a:ea typeface="楷体" panose="02010609060101010101" pitchFamily="49" charset="-122"/>
              </a:rPr>
              <a:t>    </a:t>
            </a:r>
            <a:r>
              <a:rPr lang="zh-CN" altLang="en-US" sz="2700">
                <a:latin typeface="楷体" panose="02010609060101010101" pitchFamily="49" charset="-122"/>
                <a:ea typeface="楷体" panose="02010609060101010101" pitchFamily="49" charset="-122"/>
              </a:rPr>
              <a:t>受降雨影响，长江发生了自</a:t>
            </a:r>
            <a:r>
              <a:rPr lang="en-US" altLang="zh-CN" sz="2700">
                <a:latin typeface="楷体" panose="02010609060101010101" pitchFamily="49" charset="-122"/>
                <a:ea typeface="楷体" panose="02010609060101010101" pitchFamily="49" charset="-122"/>
              </a:rPr>
              <a:t>1954</a:t>
            </a:r>
            <a:r>
              <a:rPr lang="zh-CN" altLang="en-US" sz="2700">
                <a:latin typeface="楷体" panose="02010609060101010101" pitchFamily="49" charset="-122"/>
                <a:ea typeface="楷体" panose="02010609060101010101" pitchFamily="49" charset="-122"/>
              </a:rPr>
              <a:t>年以来第二次全流域大洪水。 流域内受到巨大损失： 农作物受灾</a:t>
            </a:r>
            <a:r>
              <a:rPr lang="en-US" altLang="zh-CN" sz="2700">
                <a:latin typeface="楷体" panose="02010609060101010101" pitchFamily="49" charset="-122"/>
                <a:ea typeface="楷体" panose="02010609060101010101" pitchFamily="49" charset="-122"/>
              </a:rPr>
              <a:t>1080.7</a:t>
            </a:r>
            <a:r>
              <a:rPr lang="zh-CN" altLang="en-US" sz="2700">
                <a:latin typeface="楷体" panose="02010609060101010101" pitchFamily="49" charset="-122"/>
                <a:ea typeface="楷体" panose="02010609060101010101" pitchFamily="49" charset="-122"/>
              </a:rPr>
              <a:t>公顷，成灾</a:t>
            </a:r>
            <a:r>
              <a:rPr lang="en-US" altLang="zh-CN" sz="2700">
                <a:latin typeface="楷体" panose="02010609060101010101" pitchFamily="49" charset="-122"/>
                <a:ea typeface="楷体" panose="02010609060101010101" pitchFamily="49" charset="-122"/>
              </a:rPr>
              <a:t>728.1</a:t>
            </a:r>
            <a:r>
              <a:rPr lang="zh-CN" altLang="en-US" sz="2700">
                <a:latin typeface="楷体" panose="02010609060101010101" pitchFamily="49" charset="-122"/>
                <a:ea typeface="楷体" panose="02010609060101010101" pitchFamily="49" charset="-122"/>
              </a:rPr>
              <a:t>万公顷，绝收</a:t>
            </a:r>
            <a:r>
              <a:rPr lang="en-US" altLang="zh-CN" sz="2700">
                <a:latin typeface="楷体" panose="02010609060101010101" pitchFamily="49" charset="-122"/>
                <a:ea typeface="楷体" panose="02010609060101010101" pitchFamily="49" charset="-122"/>
              </a:rPr>
              <a:t>251.5</a:t>
            </a:r>
            <a:r>
              <a:rPr lang="zh-CN" altLang="en-US" sz="2700">
                <a:latin typeface="楷体" panose="02010609060101010101" pitchFamily="49" charset="-122"/>
                <a:ea typeface="楷体" panose="02010609060101010101" pitchFamily="49" charset="-122"/>
              </a:rPr>
              <a:t>万公顷；受灾</a:t>
            </a:r>
            <a:r>
              <a:rPr lang="en-US" altLang="zh-CN" sz="2700">
                <a:latin typeface="楷体" panose="02010609060101010101" pitchFamily="49" charset="-122"/>
                <a:ea typeface="楷体" panose="02010609060101010101" pitchFamily="49" charset="-122"/>
              </a:rPr>
              <a:t>10169.2</a:t>
            </a:r>
            <a:r>
              <a:rPr lang="zh-CN" altLang="en-US" sz="2700">
                <a:latin typeface="楷体" panose="02010609060101010101" pitchFamily="49" charset="-122"/>
                <a:ea typeface="楷体" panose="02010609060101010101" pitchFamily="49" charset="-122"/>
              </a:rPr>
              <a:t>万人，成灾</a:t>
            </a:r>
            <a:r>
              <a:rPr lang="en-US" altLang="zh-CN" sz="2700">
                <a:latin typeface="楷体" panose="02010609060101010101" pitchFamily="49" charset="-122"/>
                <a:ea typeface="楷体" panose="02010609060101010101" pitchFamily="49" charset="-122"/>
              </a:rPr>
              <a:t>7094.7</a:t>
            </a:r>
            <a:r>
              <a:rPr lang="zh-CN" altLang="en-US" sz="2700">
                <a:latin typeface="楷体" panose="02010609060101010101" pitchFamily="49" charset="-122"/>
                <a:ea typeface="楷体" panose="02010609060101010101" pitchFamily="49" charset="-122"/>
              </a:rPr>
              <a:t>万人，死亡人口</a:t>
            </a:r>
            <a:r>
              <a:rPr lang="en-US" altLang="zh-CN" sz="2700">
                <a:latin typeface="楷体" panose="02010609060101010101" pitchFamily="49" charset="-122"/>
                <a:ea typeface="楷体" panose="02010609060101010101" pitchFamily="49" charset="-122"/>
              </a:rPr>
              <a:t>2140</a:t>
            </a:r>
            <a:r>
              <a:rPr lang="zh-CN" altLang="en-US" sz="2700">
                <a:latin typeface="楷体" panose="02010609060101010101" pitchFamily="49" charset="-122"/>
                <a:ea typeface="楷体" panose="02010609060101010101" pitchFamily="49" charset="-122"/>
              </a:rPr>
              <a:t>人，伤病人口</a:t>
            </a:r>
            <a:r>
              <a:rPr lang="en-US" altLang="zh-CN" sz="2700">
                <a:latin typeface="楷体" panose="02010609060101010101" pitchFamily="49" charset="-122"/>
                <a:ea typeface="楷体" panose="02010609060101010101" pitchFamily="49" charset="-122"/>
              </a:rPr>
              <a:t>1522436</a:t>
            </a:r>
            <a:r>
              <a:rPr lang="zh-CN" altLang="en-US" sz="2700">
                <a:latin typeface="楷体" panose="02010609060101010101" pitchFamily="49" charset="-122"/>
                <a:ea typeface="楷体" panose="02010609060101010101" pitchFamily="49" charset="-122"/>
              </a:rPr>
              <a:t>人，紧急转移</a:t>
            </a:r>
            <a:r>
              <a:rPr lang="en-US" altLang="zh-CN" sz="2700">
                <a:latin typeface="楷体" panose="02010609060101010101" pitchFamily="49" charset="-122"/>
                <a:ea typeface="楷体" panose="02010609060101010101" pitchFamily="49" charset="-122"/>
              </a:rPr>
              <a:t>1044.7</a:t>
            </a:r>
            <a:r>
              <a:rPr lang="zh-CN" altLang="en-US" sz="2700">
                <a:latin typeface="楷体" panose="02010609060101010101" pitchFamily="49" charset="-122"/>
                <a:ea typeface="楷体" panose="02010609060101010101" pitchFamily="49" charset="-122"/>
              </a:rPr>
              <a:t>万人；倒塌房屋</a:t>
            </a:r>
            <a:r>
              <a:rPr lang="en-US" altLang="zh-CN" sz="2700">
                <a:latin typeface="楷体" panose="02010609060101010101" pitchFamily="49" charset="-122"/>
                <a:ea typeface="楷体" panose="02010609060101010101" pitchFamily="49" charset="-122"/>
              </a:rPr>
              <a:t>350</a:t>
            </a:r>
            <a:r>
              <a:rPr lang="zh-CN" altLang="en-US" sz="2700">
                <a:latin typeface="楷体" panose="02010609060101010101" pitchFamily="49" charset="-122"/>
                <a:ea typeface="楷体" panose="02010609060101010101" pitchFamily="49" charset="-122"/>
              </a:rPr>
              <a:t>万间，损坏房屋</a:t>
            </a:r>
            <a:r>
              <a:rPr lang="en-US" altLang="zh-CN" sz="2700">
                <a:latin typeface="楷体" panose="02010609060101010101" pitchFamily="49" charset="-122"/>
                <a:ea typeface="楷体" panose="02010609060101010101" pitchFamily="49" charset="-122"/>
              </a:rPr>
              <a:t>732.</a:t>
            </a:r>
            <a:r>
              <a:rPr lang="zh-CN" altLang="en-US" sz="2700">
                <a:latin typeface="楷体" panose="02010609060101010101" pitchFamily="49" charset="-122"/>
                <a:ea typeface="楷体" panose="02010609060101010101" pitchFamily="49" charset="-122"/>
              </a:rPr>
              <a:t>万间，死亡大牲畜</a:t>
            </a:r>
            <a:r>
              <a:rPr lang="en-US" altLang="zh-CN" sz="2700">
                <a:latin typeface="楷体" panose="02010609060101010101" pitchFamily="49" charset="-122"/>
                <a:ea typeface="楷体" panose="02010609060101010101" pitchFamily="49" charset="-122"/>
              </a:rPr>
              <a:t>175.7</a:t>
            </a:r>
            <a:r>
              <a:rPr lang="zh-CN" altLang="en-US" sz="2700">
                <a:latin typeface="楷体" panose="02010609060101010101" pitchFamily="49" charset="-122"/>
                <a:ea typeface="楷体" panose="02010609060101010101" pitchFamily="49" charset="-122"/>
              </a:rPr>
              <a:t>万头；直接经济损失</a:t>
            </a:r>
            <a:r>
              <a:rPr lang="en-US" altLang="zh-CN" sz="2700">
                <a:latin typeface="楷体" panose="02010609060101010101" pitchFamily="49" charset="-122"/>
                <a:ea typeface="楷体" panose="02010609060101010101" pitchFamily="49" charset="-122"/>
              </a:rPr>
              <a:t>1450.9</a:t>
            </a:r>
            <a:r>
              <a:rPr lang="zh-CN" altLang="en-US" sz="2700">
                <a:latin typeface="楷体" panose="02010609060101010101" pitchFamily="49" charset="-122"/>
                <a:ea typeface="楷体" panose="02010609060101010101" pitchFamily="49" charset="-122"/>
              </a:rPr>
              <a:t>亿元。 </a:t>
            </a:r>
          </a:p>
        </p:txBody>
      </p:sp>
      <p:pic>
        <p:nvPicPr>
          <p:cNvPr id="524294"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697" y="1117997"/>
            <a:ext cx="6429375" cy="4286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59472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524292">
                                            <p:txEl>
                                              <p:pRg st="0" end="0"/>
                                            </p:txEl>
                                          </p:spTgt>
                                        </p:tgtEl>
                                        <p:attrNameLst>
                                          <p:attrName>style.visibility</p:attrName>
                                        </p:attrNameLst>
                                      </p:cBhvr>
                                      <p:to>
                                        <p:strVal val="visible"/>
                                      </p:to>
                                    </p:set>
                                    <p:animEffect transition="in" filter="box(in)">
                                      <p:cBhvr>
                                        <p:cTn id="7" dur="500"/>
                                        <p:tgtEl>
                                          <p:spTgt spid="524292">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5" presetClass="entr" presetSubtype="0" fill="hold" nodeType="clickEffect">
                                  <p:stCondLst>
                                    <p:cond delay="0"/>
                                  </p:stCondLst>
                                  <p:childTnLst>
                                    <p:set>
                                      <p:cBhvr>
                                        <p:cTn id="11" dur="1" fill="hold">
                                          <p:stCondLst>
                                            <p:cond delay="0"/>
                                          </p:stCondLst>
                                        </p:cTn>
                                        <p:tgtEl>
                                          <p:spTgt spid="524294"/>
                                        </p:tgtEl>
                                        <p:attrNameLst>
                                          <p:attrName>style.visibility</p:attrName>
                                        </p:attrNameLst>
                                      </p:cBhvr>
                                      <p:to>
                                        <p:strVal val="visible"/>
                                      </p:to>
                                    </p:set>
                                    <p:anim calcmode="lin" valueType="num">
                                      <p:cBhvr>
                                        <p:cTn id="12" dur="1000" fill="hold"/>
                                        <p:tgtEl>
                                          <p:spTgt spid="524294"/>
                                        </p:tgtEl>
                                        <p:attrNameLst>
                                          <p:attrName>ppt_w</p:attrName>
                                        </p:attrNameLst>
                                      </p:cBhvr>
                                      <p:tavLst>
                                        <p:tav tm="0">
                                          <p:val>
                                            <p:fltVal val="0"/>
                                          </p:val>
                                        </p:tav>
                                        <p:tav tm="100000">
                                          <p:val>
                                            <p:strVal val="#ppt_w"/>
                                          </p:val>
                                        </p:tav>
                                      </p:tavLst>
                                    </p:anim>
                                    <p:anim calcmode="lin" valueType="num">
                                      <p:cBhvr>
                                        <p:cTn id="13" dur="1000" fill="hold"/>
                                        <p:tgtEl>
                                          <p:spTgt spid="524294"/>
                                        </p:tgtEl>
                                        <p:attrNameLst>
                                          <p:attrName>ppt_h</p:attrName>
                                        </p:attrNameLst>
                                      </p:cBhvr>
                                      <p:tavLst>
                                        <p:tav tm="0">
                                          <p:val>
                                            <p:fltVal val="0"/>
                                          </p:val>
                                        </p:tav>
                                        <p:tav tm="100000">
                                          <p:val>
                                            <p:strVal val="#ppt_h"/>
                                          </p:val>
                                        </p:tav>
                                      </p:tavLst>
                                    </p:anim>
                                    <p:anim calcmode="lin" valueType="num">
                                      <p:cBhvr>
                                        <p:cTn id="14" dur="1000" fill="hold"/>
                                        <p:tgtEl>
                                          <p:spTgt spid="524294"/>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2429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r>
              <a:rPr lang="zh-CN" altLang="en-US" dirty="0">
                <a:ea typeface="宋体" panose="02010600030101010101" pitchFamily="2" charset="-122"/>
              </a:rPr>
              <a:t>如何看待洪灾</a:t>
            </a:r>
          </a:p>
        </p:txBody>
      </p:sp>
      <p:sp>
        <p:nvSpPr>
          <p:cNvPr id="525317" name="Text Box 5"/>
          <p:cNvSpPr txBox="1">
            <a:spLocks noChangeArrowheads="1"/>
          </p:cNvSpPr>
          <p:nvPr/>
        </p:nvSpPr>
        <p:spPr bwMode="auto">
          <a:xfrm>
            <a:off x="1612108" y="1610916"/>
            <a:ext cx="5898356" cy="3139321"/>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1350">
                <a:ea typeface="宋体" panose="02010600030101010101" pitchFamily="2" charset="-122"/>
              </a:rPr>
              <a:t>        </a:t>
            </a:r>
            <a:r>
              <a:rPr lang="zh-CN" altLang="en-US">
                <a:latin typeface="楷体" panose="02010609060101010101" pitchFamily="49" charset="-122"/>
                <a:ea typeface="楷体" panose="02010609060101010101" pitchFamily="49" charset="-122"/>
              </a:rPr>
              <a:t>洪水灾害危及我们的生命和财产安全，但是洪水也不是一无是处，据我所知，古埃及的文明就是在尼罗河一次又一次的泛滥中建立的，洪水淹没的地方在水褪去之后会变得非常肥沃，可以促进农业的发展。</a:t>
            </a:r>
          </a:p>
          <a:p>
            <a:pPr algn="l">
              <a:spcBef>
                <a:spcPct val="50000"/>
              </a:spcBef>
            </a:pPr>
            <a:r>
              <a:rPr lang="zh-CN" altLang="en-US">
                <a:latin typeface="楷体" panose="02010609060101010101" pitchFamily="49" charset="-122"/>
                <a:ea typeface="楷体" panose="02010609060101010101" pitchFamily="49" charset="-122"/>
              </a:rPr>
              <a:t>    但是在今天，我们已经不是那个靠农业来维持的落后社会，洪水的侵袭所带来的损失是非常巨大的，因此防范洪水的措施是必要的。</a:t>
            </a:r>
          </a:p>
          <a:p>
            <a:pPr algn="l">
              <a:spcBef>
                <a:spcPct val="50000"/>
              </a:spcBef>
            </a:pPr>
            <a:r>
              <a:rPr lang="zh-CN" altLang="en-US">
                <a:latin typeface="楷体" panose="02010609060101010101" pitchFamily="49" charset="-122"/>
                <a:ea typeface="楷体" panose="02010609060101010101" pitchFamily="49" charset="-122"/>
              </a:rPr>
              <a:t>    值得庆幸的是三峡工程的顺利竣工投产为长江中下游的人民带来了福音，过去那个无法控制的巨兽长江洪水将不再会肆掠人间。</a:t>
            </a:r>
          </a:p>
        </p:txBody>
      </p:sp>
    </p:spTree>
    <p:extLst>
      <p:ext uri="{BB962C8B-B14F-4D97-AF65-F5344CB8AC3E}">
        <p14:creationId xmlns:p14="http://schemas.microsoft.com/office/powerpoint/2010/main" val="23111730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25314"/>
                                        </p:tgtEl>
                                        <p:attrNameLst>
                                          <p:attrName>style.visibility</p:attrName>
                                        </p:attrNameLst>
                                      </p:cBhvr>
                                      <p:to>
                                        <p:strVal val="visible"/>
                                      </p:to>
                                    </p:set>
                                    <p:anim calcmode="lin" valueType="num">
                                      <p:cBhvr additive="base">
                                        <p:cTn id="7" dur="500" fill="hold"/>
                                        <p:tgtEl>
                                          <p:spTgt spid="525314"/>
                                        </p:tgtEl>
                                        <p:attrNameLst>
                                          <p:attrName>ppt_x</p:attrName>
                                        </p:attrNameLst>
                                      </p:cBhvr>
                                      <p:tavLst>
                                        <p:tav tm="0">
                                          <p:val>
                                            <p:strVal val="#ppt_x"/>
                                          </p:val>
                                        </p:tav>
                                        <p:tav tm="100000">
                                          <p:val>
                                            <p:strVal val="#ppt_x"/>
                                          </p:val>
                                        </p:tav>
                                      </p:tavLst>
                                    </p:anim>
                                    <p:anim calcmode="lin" valueType="num">
                                      <p:cBhvr additive="base">
                                        <p:cTn id="8" dur="500" fill="hold"/>
                                        <p:tgtEl>
                                          <p:spTgt spid="525314"/>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16" fill="hold" nodeType="clickEffect">
                                  <p:stCondLst>
                                    <p:cond delay="0"/>
                                  </p:stCondLst>
                                  <p:childTnLst>
                                    <p:set>
                                      <p:cBhvr>
                                        <p:cTn id="12" dur="1" fill="hold">
                                          <p:stCondLst>
                                            <p:cond delay="0"/>
                                          </p:stCondLst>
                                        </p:cTn>
                                        <p:tgtEl>
                                          <p:spTgt spid="525317">
                                            <p:txEl>
                                              <p:pRg st="0" end="0"/>
                                            </p:txEl>
                                          </p:spTgt>
                                        </p:tgtEl>
                                        <p:attrNameLst>
                                          <p:attrName>style.visibility</p:attrName>
                                        </p:attrNameLst>
                                      </p:cBhvr>
                                      <p:to>
                                        <p:strVal val="visible"/>
                                      </p:to>
                                    </p:set>
                                    <p:animEffect transition="in" filter="box(in)">
                                      <p:cBhvr>
                                        <p:cTn id="13" dur="500"/>
                                        <p:tgtEl>
                                          <p:spTgt spid="525317">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nodeType="clickEffect">
                                  <p:stCondLst>
                                    <p:cond delay="0"/>
                                  </p:stCondLst>
                                  <p:childTnLst>
                                    <p:set>
                                      <p:cBhvr>
                                        <p:cTn id="17" dur="1" fill="hold">
                                          <p:stCondLst>
                                            <p:cond delay="0"/>
                                          </p:stCondLst>
                                        </p:cTn>
                                        <p:tgtEl>
                                          <p:spTgt spid="525317">
                                            <p:txEl>
                                              <p:pRg st="1" end="1"/>
                                            </p:txEl>
                                          </p:spTgt>
                                        </p:tgtEl>
                                        <p:attrNameLst>
                                          <p:attrName>style.visibility</p:attrName>
                                        </p:attrNameLst>
                                      </p:cBhvr>
                                      <p:to>
                                        <p:strVal val="visible"/>
                                      </p:to>
                                    </p:set>
                                    <p:animEffect transition="in" filter="box(in)">
                                      <p:cBhvr>
                                        <p:cTn id="18" dur="500"/>
                                        <p:tgtEl>
                                          <p:spTgt spid="525317">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 presetClass="entr" presetSubtype="16" fill="hold" nodeType="clickEffect">
                                  <p:stCondLst>
                                    <p:cond delay="0"/>
                                  </p:stCondLst>
                                  <p:childTnLst>
                                    <p:set>
                                      <p:cBhvr>
                                        <p:cTn id="22" dur="1" fill="hold">
                                          <p:stCondLst>
                                            <p:cond delay="0"/>
                                          </p:stCondLst>
                                        </p:cTn>
                                        <p:tgtEl>
                                          <p:spTgt spid="525317">
                                            <p:txEl>
                                              <p:pRg st="2" end="2"/>
                                            </p:txEl>
                                          </p:spTgt>
                                        </p:tgtEl>
                                        <p:attrNameLst>
                                          <p:attrName>style.visibility</p:attrName>
                                        </p:attrNameLst>
                                      </p:cBhvr>
                                      <p:to>
                                        <p:strVal val="visible"/>
                                      </p:to>
                                    </p:set>
                                    <p:animEffect transition="in" filter="box(in)">
                                      <p:cBhvr>
                                        <p:cTn id="23" dur="500"/>
                                        <p:tgtEl>
                                          <p:spTgt spid="52531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1512428" y="1388948"/>
            <a:ext cx="6021925"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4500" dirty="0" smtClean="0">
                <a:latin typeface="楷体" panose="02010609060101010101" pitchFamily="49" charset="-122"/>
                <a:ea typeface="楷体" panose="02010609060101010101" pitchFamily="49" charset="-122"/>
              </a:rPr>
              <a:t>防洪、排涝标准及措施</a:t>
            </a:r>
            <a:endParaRPr lang="en-US" altLang="zh-CN" sz="45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5836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防洪、排涝标准及措施</a:t>
            </a:r>
            <a:endParaRPr lang="zh-CN" altLang="en-US" dirty="0"/>
          </a:p>
        </p:txBody>
      </p:sp>
      <p:sp>
        <p:nvSpPr>
          <p:cNvPr id="3" name="文本框 2"/>
          <p:cNvSpPr txBox="1"/>
          <p:nvPr/>
        </p:nvSpPr>
        <p:spPr>
          <a:xfrm>
            <a:off x="778373" y="1828800"/>
            <a:ext cx="3830139" cy="2708434"/>
          </a:xfrm>
          <a:prstGeom prst="rect">
            <a:avLst/>
          </a:prstGeom>
          <a:noFill/>
        </p:spPr>
        <p:txBody>
          <a:bodyPr wrap="square" rtlCol="0">
            <a:spAutoFit/>
          </a:bodyPr>
          <a:lstStyle/>
          <a:p>
            <a:pPr marL="342900" indent="-342900">
              <a:buFont typeface="+mj-lt"/>
              <a:buAutoNum type="arabicPeriod"/>
            </a:pPr>
            <a:r>
              <a:rPr lang="zh-CN" altLang="en-US" sz="3400" dirty="0" smtClean="0"/>
              <a:t>防洪、排涝标准</a:t>
            </a:r>
            <a:endParaRPr lang="en-US" altLang="zh-CN" sz="3400" dirty="0" smtClean="0"/>
          </a:p>
          <a:p>
            <a:pPr marL="342900" indent="-342900">
              <a:buFont typeface="+mj-lt"/>
              <a:buAutoNum type="arabicPeriod"/>
            </a:pPr>
            <a:endParaRPr lang="en-US" altLang="zh-CN" sz="3400" dirty="0" smtClean="0"/>
          </a:p>
          <a:p>
            <a:pPr marL="342900" indent="-342900">
              <a:buFont typeface="+mj-lt"/>
              <a:buAutoNum type="arabicPeriod"/>
            </a:pPr>
            <a:r>
              <a:rPr lang="zh-CN" altLang="en-US" sz="3400" dirty="0"/>
              <a:t>非</a:t>
            </a:r>
            <a:r>
              <a:rPr lang="zh-CN" altLang="en-US" sz="3400" dirty="0" smtClean="0"/>
              <a:t>工程措施</a:t>
            </a:r>
            <a:endParaRPr lang="en-US" altLang="zh-CN" sz="3400" dirty="0" smtClean="0"/>
          </a:p>
          <a:p>
            <a:pPr marL="342900" indent="-342900">
              <a:buFont typeface="+mj-lt"/>
              <a:buAutoNum type="arabicPeriod"/>
            </a:pPr>
            <a:endParaRPr lang="en-US" altLang="zh-CN" sz="3400" dirty="0" smtClean="0"/>
          </a:p>
          <a:p>
            <a:pPr marL="342900" indent="-342900">
              <a:buFont typeface="+mj-lt"/>
              <a:buAutoNum type="arabicPeriod"/>
            </a:pPr>
            <a:r>
              <a:rPr lang="zh-CN" altLang="en-US" sz="3400" dirty="0" smtClean="0"/>
              <a:t>工程措施</a:t>
            </a:r>
            <a:endParaRPr lang="zh-CN" altLang="en-US" sz="3400" dirty="0"/>
          </a:p>
        </p:txBody>
      </p:sp>
    </p:spTree>
    <p:extLst>
      <p:ext uri="{BB962C8B-B14F-4D97-AF65-F5344CB8AC3E}">
        <p14:creationId xmlns:p14="http://schemas.microsoft.com/office/powerpoint/2010/main" val="4709600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防洪、排涝标准</a:t>
            </a:r>
            <a:endParaRPr lang="zh-CN" altLang="en-US" dirty="0"/>
          </a:p>
        </p:txBody>
      </p:sp>
      <p:sp>
        <p:nvSpPr>
          <p:cNvPr id="3" name="文本框 2"/>
          <p:cNvSpPr txBox="1"/>
          <p:nvPr/>
        </p:nvSpPr>
        <p:spPr>
          <a:xfrm>
            <a:off x="710361" y="1821243"/>
            <a:ext cx="7640152" cy="1754326"/>
          </a:xfrm>
          <a:prstGeom prst="rect">
            <a:avLst/>
          </a:prstGeom>
          <a:noFill/>
          <a:ln>
            <a:noFill/>
          </a:ln>
        </p:spPr>
        <p:txBody>
          <a:bodyPr wrap="square" rtlCol="0">
            <a:spAutoFit/>
          </a:bodyPr>
          <a:lstStyle/>
          <a:p>
            <a:r>
              <a:rPr lang="zh-CN" altLang="en-US" b="1" dirty="0" smtClean="0"/>
              <a:t>防洪标准：</a:t>
            </a:r>
            <a:r>
              <a:rPr lang="zh-CN" altLang="en-US" dirty="0" smtClean="0"/>
              <a:t>是指防洪保护对象达到防御洪水的水平或能力。现行的防洪标准规范有</a:t>
            </a:r>
            <a:r>
              <a:rPr lang="en-US" altLang="zh-CN" dirty="0" smtClean="0">
                <a:solidFill>
                  <a:schemeClr val="accent1"/>
                </a:solidFill>
              </a:rPr>
              <a:t>GB50201-94《</a:t>
            </a:r>
            <a:r>
              <a:rPr lang="zh-CN" altLang="en-US" dirty="0" smtClean="0">
                <a:solidFill>
                  <a:schemeClr val="accent1"/>
                </a:solidFill>
              </a:rPr>
              <a:t>防洪标准</a:t>
            </a:r>
            <a:r>
              <a:rPr lang="en-US" altLang="zh-CN" dirty="0" smtClean="0">
                <a:solidFill>
                  <a:schemeClr val="accent1"/>
                </a:solidFill>
              </a:rPr>
              <a:t>》</a:t>
            </a:r>
            <a:r>
              <a:rPr lang="zh-CN" altLang="en-US" dirty="0" smtClean="0"/>
              <a:t>和</a:t>
            </a:r>
            <a:r>
              <a:rPr lang="en-US" altLang="zh-CN" dirty="0" smtClean="0">
                <a:solidFill>
                  <a:schemeClr val="accent1"/>
                </a:solidFill>
              </a:rPr>
              <a:t>CJJ50-92《</a:t>
            </a:r>
            <a:r>
              <a:rPr lang="zh-CN" altLang="en-US" dirty="0" smtClean="0">
                <a:solidFill>
                  <a:schemeClr val="accent1"/>
                </a:solidFill>
              </a:rPr>
              <a:t>城市防洪工程设计规范</a:t>
            </a:r>
            <a:r>
              <a:rPr lang="en-US" altLang="zh-CN" dirty="0" smtClean="0">
                <a:solidFill>
                  <a:schemeClr val="accent1"/>
                </a:solidFill>
              </a:rPr>
              <a:t>》</a:t>
            </a:r>
            <a:r>
              <a:rPr lang="zh-CN" altLang="en-US" dirty="0" smtClean="0"/>
              <a:t>。</a:t>
            </a:r>
            <a:endParaRPr lang="en-US" altLang="zh-CN" dirty="0" smtClean="0"/>
          </a:p>
          <a:p>
            <a:endParaRPr lang="en-US" altLang="zh-CN" dirty="0" smtClean="0"/>
          </a:p>
          <a:p>
            <a:r>
              <a:rPr lang="zh-CN" altLang="en-US" b="1" dirty="0" smtClean="0"/>
              <a:t>排涝标准：</a:t>
            </a:r>
            <a:r>
              <a:rPr lang="zh-CN" altLang="en-US" dirty="0" smtClean="0"/>
              <a:t>是指承泄区接纳市政排水系统排出涝水的标准。目前，我国尚无规范，全国各省市采用标准不统一。主要有</a:t>
            </a:r>
            <a:r>
              <a:rPr lang="zh-CN" altLang="en-US" b="1" dirty="0" smtClean="0"/>
              <a:t>降雨程度（重现期）、降雨历时、排除时间和排除程度</a:t>
            </a:r>
            <a:r>
              <a:rPr lang="zh-CN" altLang="en-US" dirty="0" smtClean="0"/>
              <a:t>决定。</a:t>
            </a:r>
            <a:endParaRPr lang="en-US" altLang="zh-CN" dirty="0" smtClean="0"/>
          </a:p>
        </p:txBody>
      </p:sp>
    </p:spTree>
    <p:extLst>
      <p:ext uri="{BB962C8B-B14F-4D97-AF65-F5344CB8AC3E}">
        <p14:creationId xmlns:p14="http://schemas.microsoft.com/office/powerpoint/2010/main" val="6479404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非工程措施</a:t>
            </a:r>
            <a:endParaRPr lang="zh-CN" altLang="en-US" dirty="0"/>
          </a:p>
        </p:txBody>
      </p:sp>
      <p:sp>
        <p:nvSpPr>
          <p:cNvPr id="3" name="文本框 2"/>
          <p:cNvSpPr txBox="1"/>
          <p:nvPr/>
        </p:nvSpPr>
        <p:spPr>
          <a:xfrm>
            <a:off x="717917" y="1896813"/>
            <a:ext cx="6952463" cy="1477328"/>
          </a:xfrm>
          <a:prstGeom prst="rect">
            <a:avLst/>
          </a:prstGeom>
          <a:noFill/>
        </p:spPr>
        <p:txBody>
          <a:bodyPr wrap="square" rtlCol="0">
            <a:spAutoFit/>
          </a:bodyPr>
          <a:lstStyle/>
          <a:p>
            <a:pPr marL="342900" indent="-342900">
              <a:buFont typeface="+mj-lt"/>
              <a:buAutoNum type="arabicPeriod"/>
            </a:pPr>
            <a:r>
              <a:rPr lang="zh-CN" altLang="en-US" dirty="0" smtClean="0"/>
              <a:t>通过法令、政策、经济和防洪工程以外的技术等手段，以减少洪泛区洪水灾害损失。如：国家和地方政府制定的河道管理法规。</a:t>
            </a:r>
            <a:endParaRPr lang="en-US" altLang="zh-CN" dirty="0" smtClean="0"/>
          </a:p>
          <a:p>
            <a:pPr marL="342900" indent="-342900">
              <a:buFont typeface="+mj-lt"/>
              <a:buAutoNum type="arabicPeriod"/>
            </a:pPr>
            <a:endParaRPr lang="en-US" altLang="zh-CN" dirty="0" smtClean="0"/>
          </a:p>
          <a:p>
            <a:pPr marL="342900" indent="-342900">
              <a:buFont typeface="+mj-lt"/>
              <a:buAutoNum type="arabicPeriod"/>
            </a:pPr>
            <a:r>
              <a:rPr lang="zh-CN" altLang="en-US" dirty="0" smtClean="0"/>
              <a:t>气象形势预报、洪水预报、洪水警报、洪泛区管理、河道清除、洪水保险、超标准防御措施、洪灾救济等</a:t>
            </a:r>
            <a:endParaRPr lang="zh-CN" altLang="en-US" dirty="0"/>
          </a:p>
        </p:txBody>
      </p:sp>
    </p:spTree>
    <p:extLst>
      <p:ext uri="{BB962C8B-B14F-4D97-AF65-F5344CB8AC3E}">
        <p14:creationId xmlns:p14="http://schemas.microsoft.com/office/powerpoint/2010/main" val="40450585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工程措施</a:t>
            </a:r>
            <a:endParaRPr lang="zh-CN" altLang="en-US" dirty="0"/>
          </a:p>
        </p:txBody>
      </p:sp>
      <p:sp>
        <p:nvSpPr>
          <p:cNvPr id="3" name="文本框 2"/>
          <p:cNvSpPr txBox="1"/>
          <p:nvPr/>
        </p:nvSpPr>
        <p:spPr>
          <a:xfrm>
            <a:off x="816159" y="1685217"/>
            <a:ext cx="7912205" cy="4154984"/>
          </a:xfrm>
          <a:prstGeom prst="rect">
            <a:avLst/>
          </a:prstGeom>
          <a:noFill/>
        </p:spPr>
        <p:txBody>
          <a:bodyPr wrap="square" rtlCol="0">
            <a:spAutoFit/>
          </a:bodyPr>
          <a:lstStyle/>
          <a:p>
            <a:r>
              <a:rPr lang="zh-CN" altLang="en-US" sz="2400" b="1" dirty="0" smtClean="0"/>
              <a:t>根据防洪排涝的原则：</a:t>
            </a:r>
            <a:r>
              <a:rPr lang="zh-CN" altLang="en-US" sz="2400" b="1" dirty="0" smtClean="0">
                <a:solidFill>
                  <a:schemeClr val="accent1"/>
                </a:solidFill>
              </a:rPr>
              <a:t>上蓄、中疏、下排、外挡</a:t>
            </a:r>
            <a:r>
              <a:rPr lang="zh-CN" altLang="en-US" sz="2400" b="1" dirty="0" smtClean="0"/>
              <a:t>，工程防洪排涝工程措施有：</a:t>
            </a:r>
            <a:endParaRPr lang="en-US" altLang="zh-CN" sz="2400" b="1" dirty="0" smtClean="0"/>
          </a:p>
          <a:p>
            <a:endParaRPr lang="en-US" altLang="zh-CN" sz="2400" b="1" dirty="0" smtClean="0"/>
          </a:p>
          <a:p>
            <a:pPr marL="342900" indent="-342900">
              <a:buFont typeface="+mj-lt"/>
              <a:buAutoNum type="arabicPeriod"/>
            </a:pPr>
            <a:r>
              <a:rPr lang="zh-CN" altLang="en-US" sz="2400" b="1" dirty="0" smtClean="0"/>
              <a:t>上蓄：</a:t>
            </a:r>
            <a:r>
              <a:rPr lang="zh-CN" altLang="en-US" sz="2400" dirty="0" smtClean="0"/>
              <a:t>在河流上游修建水库、堰坝等拦蓄水建筑物，在洪水去拦蓄部分洪水流量或通过调蓄使上下游洪峰错峰，达到降低下游洪峰流量的目的。</a:t>
            </a:r>
            <a:endParaRPr lang="en-US" altLang="zh-CN" sz="2400" b="1" dirty="0" smtClean="0"/>
          </a:p>
          <a:p>
            <a:pPr marL="342900" indent="-342900">
              <a:buFont typeface="+mj-lt"/>
              <a:buAutoNum type="arabicPeriod"/>
            </a:pPr>
            <a:r>
              <a:rPr lang="zh-CN" altLang="en-US" sz="2400" b="1" dirty="0" smtClean="0"/>
              <a:t>中疏：</a:t>
            </a:r>
            <a:r>
              <a:rPr lang="zh-CN" altLang="en-US" sz="2400" dirty="0" smtClean="0"/>
              <a:t>通过在平原区拓宽疏浚河道，增强河道行洪能力，降低洪水水位和加快洪水外派入海。</a:t>
            </a:r>
            <a:endParaRPr lang="en-US" altLang="zh-CN" sz="2400" dirty="0" smtClean="0"/>
          </a:p>
          <a:p>
            <a:pPr marL="342900" indent="-342900">
              <a:buFont typeface="+mj-lt"/>
              <a:buAutoNum type="arabicPeriod"/>
            </a:pPr>
            <a:r>
              <a:rPr lang="zh-CN" altLang="en-US" sz="2400" b="1" dirty="0" smtClean="0"/>
              <a:t>下排：</a:t>
            </a:r>
            <a:r>
              <a:rPr lang="zh-CN" altLang="en-US" sz="2400" dirty="0" smtClean="0"/>
              <a:t>在河流入海口建设水闸、泵站扽给排水设施，增强河道排水能力，控制河道水位。</a:t>
            </a:r>
            <a:endParaRPr lang="en-US" altLang="zh-CN" sz="2400" b="1" dirty="0" smtClean="0"/>
          </a:p>
          <a:p>
            <a:pPr marL="342900" indent="-342900">
              <a:buFont typeface="+mj-lt"/>
              <a:buAutoNum type="arabicPeriod"/>
            </a:pPr>
            <a:r>
              <a:rPr lang="zh-CN" altLang="en-US" sz="2400" b="1" dirty="0" smtClean="0"/>
              <a:t>外挡：</a:t>
            </a:r>
            <a:r>
              <a:rPr lang="zh-CN" altLang="en-US" sz="2400" dirty="0" smtClean="0"/>
              <a:t>在河岸和海岸建设堤防。</a:t>
            </a:r>
            <a:endParaRPr lang="zh-CN" altLang="en-US" sz="2400" b="1" dirty="0"/>
          </a:p>
        </p:txBody>
      </p:sp>
    </p:spTree>
    <p:extLst>
      <p:ext uri="{BB962C8B-B14F-4D97-AF65-F5344CB8AC3E}">
        <p14:creationId xmlns:p14="http://schemas.microsoft.com/office/powerpoint/2010/main" val="165628571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工程、非工程措施特点对比</a:t>
            </a:r>
            <a:endParaRPr lang="zh-CN" altLang="en-US" dirty="0"/>
          </a:p>
        </p:txBody>
      </p:sp>
      <p:graphicFrame>
        <p:nvGraphicFramePr>
          <p:cNvPr id="3" name="表格 2"/>
          <p:cNvGraphicFramePr>
            <a:graphicFrameLocks noGrp="1"/>
          </p:cNvGraphicFramePr>
          <p:nvPr>
            <p:extLst>
              <p:ext uri="{D42A27DB-BD31-4B8C-83A1-F6EECF244321}">
                <p14:modId xmlns:p14="http://schemas.microsoft.com/office/powerpoint/2010/main" val="3086291848"/>
              </p:ext>
            </p:extLst>
          </p:nvPr>
        </p:nvGraphicFramePr>
        <p:xfrm>
          <a:off x="369021" y="1424997"/>
          <a:ext cx="8478983" cy="5383367"/>
        </p:xfrm>
        <a:graphic>
          <a:graphicData uri="http://schemas.openxmlformats.org/drawingml/2006/table">
            <a:tbl>
              <a:tblPr firstRow="1" bandRow="1">
                <a:tableStyleId>{5C22544A-7EE6-4342-B048-85BDC9FD1C3A}</a:tableStyleId>
              </a:tblPr>
              <a:tblGrid>
                <a:gridCol w="1738116">
                  <a:extLst>
                    <a:ext uri="{9D8B030D-6E8A-4147-A177-3AD203B41FA5}">
                      <a16:colId xmlns:a16="http://schemas.microsoft.com/office/drawing/2014/main" val="424198855"/>
                    </a:ext>
                  </a:extLst>
                </a:gridCol>
                <a:gridCol w="3619551">
                  <a:extLst>
                    <a:ext uri="{9D8B030D-6E8A-4147-A177-3AD203B41FA5}">
                      <a16:colId xmlns:a16="http://schemas.microsoft.com/office/drawing/2014/main" val="3254540684"/>
                    </a:ext>
                  </a:extLst>
                </a:gridCol>
                <a:gridCol w="3121316">
                  <a:extLst>
                    <a:ext uri="{9D8B030D-6E8A-4147-A177-3AD203B41FA5}">
                      <a16:colId xmlns:a16="http://schemas.microsoft.com/office/drawing/2014/main" val="3225454428"/>
                    </a:ext>
                  </a:extLst>
                </a:gridCol>
              </a:tblGrid>
              <a:tr h="447872">
                <a:tc>
                  <a:txBody>
                    <a:bodyPr/>
                    <a:lstStyle/>
                    <a:p>
                      <a:pPr algn="ctr"/>
                      <a:endParaRPr lang="zh-CN" altLang="en-US" dirty="0"/>
                    </a:p>
                  </a:txBody>
                  <a:tcPr anchor="ctr"/>
                </a:tc>
                <a:tc>
                  <a:txBody>
                    <a:bodyPr/>
                    <a:lstStyle/>
                    <a:p>
                      <a:pPr algn="ctr"/>
                      <a:r>
                        <a:rPr lang="zh-CN" altLang="en-US" dirty="0" smtClean="0"/>
                        <a:t>工程措施</a:t>
                      </a:r>
                      <a:endParaRPr lang="zh-CN" altLang="en-US" dirty="0"/>
                    </a:p>
                  </a:txBody>
                  <a:tcPr anchor="ctr"/>
                </a:tc>
                <a:tc>
                  <a:txBody>
                    <a:bodyPr/>
                    <a:lstStyle/>
                    <a:p>
                      <a:pPr algn="ctr"/>
                      <a:r>
                        <a:rPr lang="zh-CN" altLang="en-US" dirty="0" smtClean="0"/>
                        <a:t>非工程措施</a:t>
                      </a:r>
                      <a:endParaRPr lang="zh-CN" altLang="en-US" dirty="0"/>
                    </a:p>
                  </a:txBody>
                  <a:tcPr anchor="ctr"/>
                </a:tc>
                <a:extLst>
                  <a:ext uri="{0D108BD9-81ED-4DB2-BD59-A6C34878D82A}">
                    <a16:rowId xmlns:a16="http://schemas.microsoft.com/office/drawing/2014/main" val="1596439107"/>
                  </a:ext>
                </a:extLst>
              </a:tr>
              <a:tr h="1104343">
                <a:tc>
                  <a:txBody>
                    <a:bodyPr/>
                    <a:lstStyle/>
                    <a:p>
                      <a:pPr algn="ctr"/>
                      <a:r>
                        <a:rPr lang="zh-CN" altLang="en-US" dirty="0" smtClean="0"/>
                        <a:t>保护手段</a:t>
                      </a:r>
                      <a:endParaRPr lang="zh-CN" altLang="en-US" dirty="0"/>
                    </a:p>
                  </a:txBody>
                  <a:tcPr anchor="ctr"/>
                </a:tc>
                <a:tc>
                  <a:txBody>
                    <a:bodyPr/>
                    <a:lstStyle/>
                    <a:p>
                      <a:pPr algn="ctr"/>
                      <a:r>
                        <a:rPr lang="zh-CN" altLang="en-US" dirty="0" smtClean="0"/>
                        <a:t>通过控制和改变洪水本身以避免或减轻洪水灾害损失</a:t>
                      </a:r>
                      <a:endParaRPr lang="zh-CN" altLang="en-US" dirty="0"/>
                    </a:p>
                  </a:txBody>
                  <a:tcPr anchor="ctr"/>
                </a:tc>
                <a:tc>
                  <a:txBody>
                    <a:bodyPr/>
                    <a:lstStyle/>
                    <a:p>
                      <a:pPr algn="ctr"/>
                      <a:r>
                        <a:rPr lang="zh-CN" altLang="en-US" dirty="0" smtClean="0"/>
                        <a:t>改变保护区和饱和对象本身的特征，减轻洪水灾害的破坏程度</a:t>
                      </a:r>
                      <a:endParaRPr lang="zh-CN" altLang="en-US" dirty="0"/>
                    </a:p>
                  </a:txBody>
                  <a:tcPr anchor="ctr"/>
                </a:tc>
                <a:extLst>
                  <a:ext uri="{0D108BD9-81ED-4DB2-BD59-A6C34878D82A}">
                    <a16:rowId xmlns:a16="http://schemas.microsoft.com/office/drawing/2014/main" val="1858561266"/>
                  </a:ext>
                </a:extLst>
              </a:tr>
              <a:tr h="447872">
                <a:tc>
                  <a:txBody>
                    <a:bodyPr/>
                    <a:lstStyle/>
                    <a:p>
                      <a:pPr algn="ctr"/>
                      <a:r>
                        <a:rPr lang="zh-CN" altLang="en-US" dirty="0" smtClean="0"/>
                        <a:t>保护对象</a:t>
                      </a:r>
                      <a:endParaRPr lang="zh-CN" altLang="en-US" dirty="0"/>
                    </a:p>
                  </a:txBody>
                  <a:tcPr anchor="ctr"/>
                </a:tc>
                <a:tc>
                  <a:txBody>
                    <a:bodyPr/>
                    <a:lstStyle/>
                    <a:p>
                      <a:pPr algn="ctr"/>
                      <a:r>
                        <a:rPr lang="zh-CN" altLang="en-US" dirty="0" smtClean="0"/>
                        <a:t>保护对象是整个城市，不过分考虑个别防护对象</a:t>
                      </a:r>
                      <a:endParaRPr lang="zh-CN" altLang="en-US" dirty="0"/>
                    </a:p>
                  </a:txBody>
                  <a:tcPr anchor="ctr"/>
                </a:tc>
                <a:tc>
                  <a:txBody>
                    <a:bodyPr/>
                    <a:lstStyle/>
                    <a:p>
                      <a:pPr algn="ctr"/>
                      <a:r>
                        <a:rPr lang="zh-CN" altLang="en-US" dirty="0" smtClean="0"/>
                        <a:t>是城市内的小范围土地、少数人口以及局部的居住区和设施</a:t>
                      </a:r>
                      <a:endParaRPr lang="zh-CN" altLang="en-US" dirty="0"/>
                    </a:p>
                  </a:txBody>
                  <a:tcPr anchor="ctr"/>
                </a:tc>
                <a:extLst>
                  <a:ext uri="{0D108BD9-81ED-4DB2-BD59-A6C34878D82A}">
                    <a16:rowId xmlns:a16="http://schemas.microsoft.com/office/drawing/2014/main" val="2876752603"/>
                  </a:ext>
                </a:extLst>
              </a:tr>
              <a:tr h="447872">
                <a:tc>
                  <a:txBody>
                    <a:bodyPr/>
                    <a:lstStyle/>
                    <a:p>
                      <a:pPr algn="ctr"/>
                      <a:r>
                        <a:rPr lang="zh-CN" altLang="en-US" dirty="0" smtClean="0"/>
                        <a:t>保护方针</a:t>
                      </a:r>
                      <a:endParaRPr lang="zh-CN" altLang="en-US" dirty="0"/>
                    </a:p>
                  </a:txBody>
                  <a:tcPr anchor="ctr"/>
                </a:tc>
                <a:tc>
                  <a:txBody>
                    <a:bodyPr/>
                    <a:lstStyle/>
                    <a:p>
                      <a:pPr algn="ctr"/>
                      <a:r>
                        <a:rPr lang="zh-CN" altLang="en-US" dirty="0" smtClean="0"/>
                        <a:t>着重于现有或拥有的设施和土地的保护，是人口、财产受到洪水威胁时采取的事后被动包含措施</a:t>
                      </a:r>
                      <a:endParaRPr lang="zh-CN" altLang="en-US" dirty="0"/>
                    </a:p>
                  </a:txBody>
                  <a:tcPr anchor="ctr"/>
                </a:tc>
                <a:tc>
                  <a:txBody>
                    <a:bodyPr/>
                    <a:lstStyle/>
                    <a:p>
                      <a:pPr algn="ctr"/>
                      <a:r>
                        <a:rPr lang="zh-CN" altLang="en-US" dirty="0" smtClean="0"/>
                        <a:t>着重于洪泛区的使用规划，造成重大损失前，通过避让或提高财产本身抗洪性能采取的主动措施</a:t>
                      </a:r>
                      <a:endParaRPr lang="zh-CN" altLang="en-US" dirty="0"/>
                    </a:p>
                  </a:txBody>
                  <a:tcPr anchor="ctr"/>
                </a:tc>
                <a:extLst>
                  <a:ext uri="{0D108BD9-81ED-4DB2-BD59-A6C34878D82A}">
                    <a16:rowId xmlns:a16="http://schemas.microsoft.com/office/drawing/2014/main" val="3107944696"/>
                  </a:ext>
                </a:extLst>
              </a:tr>
              <a:tr h="447872">
                <a:tc>
                  <a:txBody>
                    <a:bodyPr/>
                    <a:lstStyle/>
                    <a:p>
                      <a:pPr algn="ctr"/>
                      <a:r>
                        <a:rPr lang="zh-CN" altLang="en-US" dirty="0" smtClean="0"/>
                        <a:t>具体措施</a:t>
                      </a:r>
                      <a:endParaRPr lang="zh-CN" altLang="en-US" dirty="0"/>
                    </a:p>
                  </a:txBody>
                  <a:tcPr anchor="ctr"/>
                </a:tc>
                <a:tc>
                  <a:txBody>
                    <a:bodyPr/>
                    <a:lstStyle/>
                    <a:p>
                      <a:pPr algn="ctr"/>
                      <a:r>
                        <a:rPr lang="zh-CN" altLang="en-US" dirty="0" smtClean="0"/>
                        <a:t>工程建设</a:t>
                      </a:r>
                      <a:endParaRPr lang="zh-CN" altLang="en-US" dirty="0"/>
                    </a:p>
                  </a:txBody>
                  <a:tcPr anchor="ctr"/>
                </a:tc>
                <a:tc>
                  <a:txBody>
                    <a:bodyPr/>
                    <a:lstStyle/>
                    <a:p>
                      <a:pPr algn="ctr"/>
                      <a:r>
                        <a:rPr lang="zh-CN" altLang="en-US" dirty="0" smtClean="0"/>
                        <a:t>法律、法规、行政等方面</a:t>
                      </a:r>
                      <a:endParaRPr lang="zh-CN" altLang="en-US" dirty="0"/>
                    </a:p>
                  </a:txBody>
                  <a:tcPr anchor="ctr"/>
                </a:tc>
                <a:extLst>
                  <a:ext uri="{0D108BD9-81ED-4DB2-BD59-A6C34878D82A}">
                    <a16:rowId xmlns:a16="http://schemas.microsoft.com/office/drawing/2014/main" val="3396612808"/>
                  </a:ext>
                </a:extLst>
              </a:tr>
              <a:tr h="447872">
                <a:tc>
                  <a:txBody>
                    <a:bodyPr/>
                    <a:lstStyle/>
                    <a:p>
                      <a:pPr algn="ctr"/>
                      <a:r>
                        <a:rPr lang="zh-CN" altLang="en-US" dirty="0" smtClean="0"/>
                        <a:t>经济对比</a:t>
                      </a:r>
                      <a:endParaRPr lang="zh-CN" altLang="en-US" dirty="0"/>
                    </a:p>
                  </a:txBody>
                  <a:tcPr anchor="ctr"/>
                </a:tc>
                <a:tc>
                  <a:txBody>
                    <a:bodyPr/>
                    <a:lstStyle/>
                    <a:p>
                      <a:pPr algn="ctr"/>
                      <a:r>
                        <a:rPr lang="zh-CN" altLang="en-US" dirty="0" smtClean="0"/>
                        <a:t>工程量大，较大投资</a:t>
                      </a:r>
                      <a:endParaRPr lang="zh-CN" altLang="en-US" dirty="0"/>
                    </a:p>
                  </a:txBody>
                  <a:tcPr anchor="ctr"/>
                </a:tc>
                <a:tc>
                  <a:txBody>
                    <a:bodyPr/>
                    <a:lstStyle/>
                    <a:p>
                      <a:pPr algn="ctr"/>
                      <a:r>
                        <a:rPr lang="zh-CN" altLang="en-US" dirty="0" smtClean="0"/>
                        <a:t>主动措施，决策灵活，费用较低</a:t>
                      </a:r>
                      <a:endParaRPr lang="zh-CN" altLang="en-US" dirty="0"/>
                    </a:p>
                  </a:txBody>
                  <a:tcPr anchor="ctr"/>
                </a:tc>
                <a:extLst>
                  <a:ext uri="{0D108BD9-81ED-4DB2-BD59-A6C34878D82A}">
                    <a16:rowId xmlns:a16="http://schemas.microsoft.com/office/drawing/2014/main" val="2404289551"/>
                  </a:ext>
                </a:extLst>
              </a:tr>
              <a:tr h="447872">
                <a:tc>
                  <a:txBody>
                    <a:bodyPr/>
                    <a:lstStyle/>
                    <a:p>
                      <a:pPr algn="ctr"/>
                      <a:r>
                        <a:rPr lang="zh-CN" altLang="en-US" dirty="0" smtClean="0"/>
                        <a:t>指标</a:t>
                      </a:r>
                      <a:endParaRPr lang="zh-CN" altLang="en-US" dirty="0"/>
                    </a:p>
                  </a:txBody>
                  <a:tcPr anchor="ctr"/>
                </a:tc>
                <a:tc>
                  <a:txBody>
                    <a:bodyPr/>
                    <a:lstStyle/>
                    <a:p>
                      <a:pPr algn="ctr"/>
                      <a:r>
                        <a:rPr lang="zh-CN" altLang="en-US" dirty="0" smtClean="0"/>
                        <a:t>防洪指标明确</a:t>
                      </a:r>
                      <a:endParaRPr lang="zh-CN" altLang="en-US" dirty="0"/>
                    </a:p>
                  </a:txBody>
                  <a:tcPr anchor="ctr"/>
                </a:tc>
                <a:tc>
                  <a:txBody>
                    <a:bodyPr/>
                    <a:lstStyle/>
                    <a:p>
                      <a:pPr algn="ctr"/>
                      <a:r>
                        <a:rPr lang="zh-CN" altLang="en-US" dirty="0" smtClean="0"/>
                        <a:t>防洪指标具有随机性：如风险度</a:t>
                      </a:r>
                      <a:endParaRPr lang="zh-CN" altLang="en-US" dirty="0"/>
                    </a:p>
                  </a:txBody>
                  <a:tcPr anchor="ctr"/>
                </a:tc>
                <a:extLst>
                  <a:ext uri="{0D108BD9-81ED-4DB2-BD59-A6C34878D82A}">
                    <a16:rowId xmlns:a16="http://schemas.microsoft.com/office/drawing/2014/main" val="2486662239"/>
                  </a:ext>
                </a:extLst>
              </a:tr>
            </a:tbl>
          </a:graphicData>
        </a:graphic>
      </p:graphicFrame>
    </p:spTree>
    <p:extLst>
      <p:ext uri="{BB962C8B-B14F-4D97-AF65-F5344CB8AC3E}">
        <p14:creationId xmlns:p14="http://schemas.microsoft.com/office/powerpoint/2010/main" val="64299906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2638425" y="1441848"/>
            <a:ext cx="3700463"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500" dirty="0" smtClean="0">
                <a:latin typeface="楷体" panose="02010609060101010101" pitchFamily="49" charset="-122"/>
                <a:ea typeface="楷体" panose="02010609060101010101" pitchFamily="49" charset="-122"/>
              </a:rPr>
              <a:t>主要概念介绍</a:t>
            </a:r>
            <a:endParaRPr lang="en-US" altLang="zh-CN" sz="45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27208002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2638425" y="1441848"/>
            <a:ext cx="3700463"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zh-CN" altLang="en-US" sz="4500" dirty="0">
                <a:latin typeface="楷体" panose="02010609060101010101" pitchFamily="49" charset="-122"/>
                <a:ea typeface="楷体" panose="02010609060101010101" pitchFamily="49" charset="-122"/>
              </a:rPr>
              <a:t>洪灾风险评价</a:t>
            </a:r>
            <a:endParaRPr lang="en-US" altLang="zh-CN" sz="45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905394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洪灾风险评价</a:t>
            </a:r>
            <a:endParaRPr lang="zh-CN" altLang="en-US" dirty="0"/>
          </a:p>
        </p:txBody>
      </p:sp>
      <p:sp>
        <p:nvSpPr>
          <p:cNvPr id="3" name="文本框 2"/>
          <p:cNvSpPr txBox="1"/>
          <p:nvPr/>
        </p:nvSpPr>
        <p:spPr>
          <a:xfrm>
            <a:off x="855624" y="1825973"/>
            <a:ext cx="5229225" cy="1523494"/>
          </a:xfrm>
          <a:prstGeom prst="rect">
            <a:avLst/>
          </a:prstGeom>
          <a:noFill/>
        </p:spPr>
        <p:txBody>
          <a:bodyPr wrap="square" rtlCol="0">
            <a:spAutoFit/>
          </a:bodyPr>
          <a:lstStyle/>
          <a:p>
            <a:pPr marL="214313" indent="-214313">
              <a:buFont typeface="Wingdings" panose="05000000000000000000" pitchFamily="2" charset="2"/>
              <a:buChar char="Ø"/>
            </a:pPr>
            <a:r>
              <a:rPr lang="zh-CN" altLang="en-US" sz="2100" dirty="0"/>
              <a:t>意义</a:t>
            </a:r>
            <a:endParaRPr lang="en-US" altLang="zh-CN" sz="2100" dirty="0"/>
          </a:p>
          <a:p>
            <a:pPr marL="557213" lvl="1" indent="-214313">
              <a:buFont typeface="Wingdings" panose="05000000000000000000" pitchFamily="2" charset="2"/>
              <a:buChar char="Ø"/>
            </a:pPr>
            <a:r>
              <a:rPr lang="zh-CN" altLang="en-US" dirty="0"/>
              <a:t>洪灾风险评价是洪灾风险管理的</a:t>
            </a:r>
            <a:r>
              <a:rPr lang="zh-CN" altLang="en-US" dirty="0">
                <a:solidFill>
                  <a:srgbClr val="FF0000"/>
                </a:solidFill>
              </a:rPr>
              <a:t>首要步骤</a:t>
            </a:r>
            <a:r>
              <a:rPr lang="zh-CN" altLang="en-US" dirty="0"/>
              <a:t>。</a:t>
            </a:r>
            <a:endParaRPr lang="en-US" altLang="zh-CN" dirty="0"/>
          </a:p>
          <a:p>
            <a:pPr marL="214313" indent="-214313">
              <a:buFont typeface="Wingdings" panose="05000000000000000000" pitchFamily="2" charset="2"/>
              <a:buChar char="Ø"/>
            </a:pPr>
            <a:endParaRPr lang="en-US" altLang="zh-CN" dirty="0"/>
          </a:p>
          <a:p>
            <a:pPr marL="214313" indent="-214313">
              <a:buFont typeface="Wingdings" panose="05000000000000000000" pitchFamily="2" charset="2"/>
              <a:buChar char="Ø"/>
            </a:pPr>
            <a:r>
              <a:rPr lang="zh-CN" altLang="en-US" dirty="0"/>
              <a:t>相关概念</a:t>
            </a:r>
            <a:endParaRPr lang="en-US" altLang="zh-CN" dirty="0"/>
          </a:p>
          <a:p>
            <a:pPr marL="557213" lvl="1" indent="-214313">
              <a:buFont typeface="Wingdings" panose="05000000000000000000" pitchFamily="2" charset="2"/>
              <a:buChar char="Ø"/>
            </a:pPr>
            <a:r>
              <a:rPr lang="zh-CN" altLang="en-US" dirty="0"/>
              <a:t>洪水风险、洪水危险性、洪灾危险性</a:t>
            </a:r>
          </a:p>
        </p:txBody>
      </p:sp>
      <p:sp>
        <p:nvSpPr>
          <p:cNvPr id="4" name="文本框 3"/>
          <p:cNvSpPr txBox="1"/>
          <p:nvPr/>
        </p:nvSpPr>
        <p:spPr>
          <a:xfrm>
            <a:off x="1002529" y="3750446"/>
            <a:ext cx="2863697" cy="1477328"/>
          </a:xfrm>
          <a:prstGeom prst="rect">
            <a:avLst/>
          </a:prstGeom>
          <a:noFill/>
        </p:spPr>
        <p:txBody>
          <a:bodyPr wrap="square" rtlCol="0">
            <a:spAutoFit/>
          </a:bodyPr>
          <a:lstStyle/>
          <a:p>
            <a:r>
              <a:rPr lang="zh-CN" altLang="en-US" dirty="0">
                <a:solidFill>
                  <a:srgbClr val="FF0000"/>
                </a:solidFill>
                <a:latin typeface="+mn-ea"/>
              </a:rPr>
              <a:t>洪水风险</a:t>
            </a:r>
            <a:r>
              <a:rPr lang="zh-CN" altLang="en-US" dirty="0">
                <a:latin typeface="+mn-ea"/>
              </a:rPr>
              <a:t>：以洪水研究为目的</a:t>
            </a:r>
            <a:r>
              <a:rPr lang="en-US" altLang="zh-CN" dirty="0">
                <a:latin typeface="+mn-ea"/>
              </a:rPr>
              <a:t>,</a:t>
            </a:r>
            <a:r>
              <a:rPr lang="zh-CN" altLang="en-US" dirty="0">
                <a:latin typeface="+mn-ea"/>
              </a:rPr>
              <a:t>强调对洪水本身特性的研究强调的是洪水事件发生可能性的大小</a:t>
            </a:r>
            <a:r>
              <a:rPr lang="en-US" altLang="zh-CN" dirty="0">
                <a:latin typeface="+mn-ea"/>
              </a:rPr>
              <a:t>, </a:t>
            </a:r>
            <a:r>
              <a:rPr lang="zh-CN" altLang="en-US" dirty="0">
                <a:latin typeface="+mn-ea"/>
              </a:rPr>
              <a:t>即洪水概率或重现期</a:t>
            </a:r>
          </a:p>
        </p:txBody>
      </p:sp>
      <p:sp>
        <p:nvSpPr>
          <p:cNvPr id="5" name="文本框 4"/>
          <p:cNvSpPr txBox="1"/>
          <p:nvPr/>
        </p:nvSpPr>
        <p:spPr>
          <a:xfrm>
            <a:off x="3866226" y="3750446"/>
            <a:ext cx="3089276" cy="923330"/>
          </a:xfrm>
          <a:prstGeom prst="rect">
            <a:avLst/>
          </a:prstGeom>
          <a:noFill/>
        </p:spPr>
        <p:txBody>
          <a:bodyPr wrap="square" rtlCol="0">
            <a:spAutoFit/>
          </a:bodyPr>
          <a:lstStyle/>
          <a:p>
            <a:r>
              <a:rPr lang="zh-CN" altLang="en-US" dirty="0">
                <a:solidFill>
                  <a:srgbClr val="FF0000"/>
                </a:solidFill>
              </a:rPr>
              <a:t>洪水危险性、洪灾危险性</a:t>
            </a:r>
            <a:r>
              <a:rPr lang="zh-CN" altLang="en-US" dirty="0"/>
              <a:t>：以</a:t>
            </a:r>
            <a:r>
              <a:rPr lang="zh-CN" altLang="en-US" dirty="0">
                <a:solidFill>
                  <a:srgbClr val="FF0000"/>
                </a:solidFill>
              </a:rPr>
              <a:t>洪灾</a:t>
            </a:r>
            <a:r>
              <a:rPr lang="zh-CN" altLang="en-US" dirty="0"/>
              <a:t>为研究目的，强调灾害结果的影响。</a:t>
            </a:r>
          </a:p>
        </p:txBody>
      </p:sp>
    </p:spTree>
    <p:extLst>
      <p:ext uri="{BB962C8B-B14F-4D97-AF65-F5344CB8AC3E}">
        <p14:creationId xmlns:p14="http://schemas.microsoft.com/office/powerpoint/2010/main" val="1225130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洪灾风险定义</a:t>
            </a:r>
            <a:endParaRPr lang="zh-CN" altLang="en-US" dirty="0"/>
          </a:p>
        </p:txBody>
      </p:sp>
      <p:sp>
        <p:nvSpPr>
          <p:cNvPr id="3" name="文本框 2"/>
          <p:cNvSpPr txBox="1"/>
          <p:nvPr/>
        </p:nvSpPr>
        <p:spPr>
          <a:xfrm>
            <a:off x="800007" y="1839359"/>
            <a:ext cx="6155675" cy="1477328"/>
          </a:xfrm>
          <a:prstGeom prst="rect">
            <a:avLst/>
          </a:prstGeom>
          <a:noFill/>
        </p:spPr>
        <p:txBody>
          <a:bodyPr wrap="square" rtlCol="0">
            <a:spAutoFit/>
          </a:bodyPr>
          <a:lstStyle/>
          <a:p>
            <a:pPr marL="214313" indent="-214313">
              <a:buFont typeface="Wingdings" panose="05000000000000000000" pitchFamily="2" charset="2"/>
              <a:buChar char="Ø"/>
            </a:pPr>
            <a:r>
              <a:rPr lang="zh-CN" altLang="en-US" dirty="0"/>
              <a:t>指人员伤亡数或所占人口的比例；</a:t>
            </a:r>
            <a:endParaRPr lang="en-US" altLang="zh-CN" dirty="0"/>
          </a:p>
          <a:p>
            <a:pPr marL="214313" indent="-214313">
              <a:buFont typeface="Wingdings" panose="05000000000000000000" pitchFamily="2" charset="2"/>
              <a:buChar char="Ø"/>
            </a:pPr>
            <a:r>
              <a:rPr lang="zh-CN" altLang="en-US" dirty="0"/>
              <a:t>指水灾直接经济损失，或其所占流域内资产比例；</a:t>
            </a:r>
            <a:endParaRPr lang="en-US" altLang="zh-CN" dirty="0"/>
          </a:p>
          <a:p>
            <a:pPr marL="214313" indent="-214313">
              <a:buFont typeface="Wingdings" panose="05000000000000000000" pitchFamily="2" charset="2"/>
              <a:buChar char="Ø"/>
            </a:pPr>
            <a:r>
              <a:rPr lang="zh-CN" altLang="en-US" dirty="0"/>
              <a:t>指水灾损失的可能性或其期望值；</a:t>
            </a:r>
            <a:endParaRPr lang="en-US" altLang="zh-CN" dirty="0"/>
          </a:p>
          <a:p>
            <a:pPr marL="214313" indent="-214313">
              <a:buFont typeface="Wingdings" panose="05000000000000000000" pitchFamily="2" charset="2"/>
              <a:buChar char="Ø"/>
            </a:pPr>
            <a:r>
              <a:rPr lang="zh-CN" altLang="en-US" dirty="0"/>
              <a:t>指典型频率洪水的最大水深、最大流速、洪水达到时间与淹没历时</a:t>
            </a:r>
            <a:r>
              <a:rPr lang="zh-CN" altLang="en-US" sz="1350" dirty="0"/>
              <a:t>。</a:t>
            </a:r>
          </a:p>
        </p:txBody>
      </p:sp>
      <p:sp>
        <p:nvSpPr>
          <p:cNvPr id="4" name="文本框 3"/>
          <p:cNvSpPr txBox="1"/>
          <p:nvPr/>
        </p:nvSpPr>
        <p:spPr>
          <a:xfrm>
            <a:off x="800007" y="3659741"/>
            <a:ext cx="6417141" cy="369332"/>
          </a:xfrm>
          <a:prstGeom prst="rect">
            <a:avLst/>
          </a:prstGeom>
          <a:noFill/>
        </p:spPr>
        <p:txBody>
          <a:bodyPr wrap="none" rtlCol="0">
            <a:spAutoFit/>
          </a:bodyPr>
          <a:lstStyle/>
          <a:p>
            <a:r>
              <a:rPr lang="zh-CN" altLang="en-US" dirty="0">
                <a:solidFill>
                  <a:srgbClr val="FF0000"/>
                </a:solidFill>
              </a:rPr>
              <a:t>洪灾风险</a:t>
            </a:r>
            <a:r>
              <a:rPr lang="zh-CN" altLang="en-US" dirty="0"/>
              <a:t>是不同强度</a:t>
            </a:r>
            <a:r>
              <a:rPr lang="zh-CN" altLang="en-US" dirty="0">
                <a:solidFill>
                  <a:schemeClr val="accent5"/>
                </a:solidFill>
              </a:rPr>
              <a:t>洪水</a:t>
            </a:r>
            <a:r>
              <a:rPr lang="zh-CN" altLang="en-US" dirty="0"/>
              <a:t>发生的</a:t>
            </a:r>
            <a:r>
              <a:rPr lang="zh-CN" altLang="en-US" dirty="0">
                <a:solidFill>
                  <a:schemeClr val="accent5"/>
                </a:solidFill>
              </a:rPr>
              <a:t>概率</a:t>
            </a:r>
            <a:r>
              <a:rPr lang="zh-CN" altLang="en-US" dirty="0"/>
              <a:t>及其可能造成的洪灾</a:t>
            </a:r>
            <a:r>
              <a:rPr lang="zh-CN" altLang="en-US" dirty="0">
                <a:solidFill>
                  <a:schemeClr val="accent5"/>
                </a:solidFill>
              </a:rPr>
              <a:t>损失</a:t>
            </a:r>
          </a:p>
        </p:txBody>
      </p:sp>
    </p:spTree>
    <p:extLst>
      <p:ext uri="{BB962C8B-B14F-4D97-AF65-F5344CB8AC3E}">
        <p14:creationId xmlns:p14="http://schemas.microsoft.com/office/powerpoint/2010/main" val="1331560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down)">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randombar(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洪灾风险模型</a:t>
            </a:r>
            <a:endParaRPr lang="zh-CN" altLang="en-US" dirty="0"/>
          </a:p>
        </p:txBody>
      </p:sp>
      <p:sp>
        <p:nvSpPr>
          <p:cNvPr id="3" name="等腰三角形 2"/>
          <p:cNvSpPr/>
          <p:nvPr/>
        </p:nvSpPr>
        <p:spPr>
          <a:xfrm>
            <a:off x="933680" y="2559356"/>
            <a:ext cx="2396169" cy="2098713"/>
          </a:xfrm>
          <a:prstGeom prst="triangl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350" dirty="0"/>
              <a:t>洪灾风险</a:t>
            </a:r>
          </a:p>
        </p:txBody>
      </p:sp>
      <p:sp>
        <p:nvSpPr>
          <p:cNvPr id="4" name="文本框 3"/>
          <p:cNvSpPr txBox="1"/>
          <p:nvPr/>
        </p:nvSpPr>
        <p:spPr>
          <a:xfrm>
            <a:off x="1900411" y="2311477"/>
            <a:ext cx="704039" cy="300082"/>
          </a:xfrm>
          <a:prstGeom prst="rect">
            <a:avLst/>
          </a:prstGeom>
          <a:noFill/>
        </p:spPr>
        <p:txBody>
          <a:bodyPr wrap="none" rtlCol="0">
            <a:spAutoFit/>
          </a:bodyPr>
          <a:lstStyle/>
          <a:p>
            <a:r>
              <a:rPr lang="zh-CN" altLang="en-US" sz="1350" dirty="0"/>
              <a:t>危险性</a:t>
            </a:r>
          </a:p>
        </p:txBody>
      </p:sp>
      <p:sp>
        <p:nvSpPr>
          <p:cNvPr id="5" name="文本框 4"/>
          <p:cNvSpPr txBox="1"/>
          <p:nvPr/>
        </p:nvSpPr>
        <p:spPr>
          <a:xfrm>
            <a:off x="735376" y="4773746"/>
            <a:ext cx="704039" cy="300082"/>
          </a:xfrm>
          <a:prstGeom prst="rect">
            <a:avLst/>
          </a:prstGeom>
          <a:noFill/>
        </p:spPr>
        <p:txBody>
          <a:bodyPr wrap="none" rtlCol="0">
            <a:spAutoFit/>
          </a:bodyPr>
          <a:lstStyle/>
          <a:p>
            <a:r>
              <a:rPr lang="zh-CN" altLang="en-US" sz="1350" dirty="0"/>
              <a:t>脆弱性</a:t>
            </a:r>
          </a:p>
        </p:txBody>
      </p:sp>
      <p:sp>
        <p:nvSpPr>
          <p:cNvPr id="6" name="文本框 5"/>
          <p:cNvSpPr txBox="1"/>
          <p:nvPr/>
        </p:nvSpPr>
        <p:spPr>
          <a:xfrm>
            <a:off x="3156333" y="4773746"/>
            <a:ext cx="704039" cy="300082"/>
          </a:xfrm>
          <a:prstGeom prst="rect">
            <a:avLst/>
          </a:prstGeom>
          <a:noFill/>
        </p:spPr>
        <p:txBody>
          <a:bodyPr wrap="none" rtlCol="0">
            <a:spAutoFit/>
          </a:bodyPr>
          <a:lstStyle/>
          <a:p>
            <a:r>
              <a:rPr lang="zh-CN" altLang="en-US" sz="1350" dirty="0"/>
              <a:t>暴露性</a:t>
            </a:r>
          </a:p>
        </p:txBody>
      </p:sp>
      <p:sp>
        <p:nvSpPr>
          <p:cNvPr id="8" name="文本框 7"/>
          <p:cNvSpPr txBox="1"/>
          <p:nvPr/>
        </p:nvSpPr>
        <p:spPr>
          <a:xfrm>
            <a:off x="4370534" y="2149894"/>
            <a:ext cx="2634828" cy="923330"/>
          </a:xfrm>
          <a:prstGeom prst="rect">
            <a:avLst/>
          </a:prstGeom>
          <a:noFill/>
        </p:spPr>
        <p:txBody>
          <a:bodyPr wrap="square" rtlCol="0">
            <a:spAutoFit/>
          </a:bodyPr>
          <a:lstStyle/>
          <a:p>
            <a:r>
              <a:rPr lang="zh-CN" altLang="en-US" sz="1350" dirty="0"/>
              <a:t>洪灾风险三角形模型：</a:t>
            </a:r>
            <a:endParaRPr lang="en-US" altLang="zh-CN" sz="1350" dirty="0"/>
          </a:p>
          <a:p>
            <a:r>
              <a:rPr lang="zh-CN" altLang="en-US" sz="1350" dirty="0"/>
              <a:t>认为洪灾风险由</a:t>
            </a:r>
            <a:r>
              <a:rPr lang="zh-CN" altLang="en-US" sz="1350" dirty="0">
                <a:solidFill>
                  <a:srgbClr val="FF0000"/>
                </a:solidFill>
              </a:rPr>
              <a:t>洪水危险性</a:t>
            </a:r>
            <a:r>
              <a:rPr lang="zh-CN" altLang="en-US" sz="1350" dirty="0"/>
              <a:t>、</a:t>
            </a:r>
            <a:r>
              <a:rPr lang="zh-CN" altLang="en-US" sz="1350" dirty="0">
                <a:solidFill>
                  <a:srgbClr val="FF0000"/>
                </a:solidFill>
              </a:rPr>
              <a:t>脆弱性</a:t>
            </a:r>
            <a:r>
              <a:rPr lang="zh-CN" altLang="en-US" sz="1350" dirty="0"/>
              <a:t>和</a:t>
            </a:r>
            <a:r>
              <a:rPr lang="zh-CN" altLang="en-US" sz="1350" dirty="0">
                <a:solidFill>
                  <a:srgbClr val="FF0000"/>
                </a:solidFill>
              </a:rPr>
              <a:t>暴露</a:t>
            </a:r>
            <a:r>
              <a:rPr lang="zh-CN" altLang="en-US" sz="1350" dirty="0" smtClean="0">
                <a:solidFill>
                  <a:srgbClr val="FF0000"/>
                </a:solidFill>
              </a:rPr>
              <a:t>性</a:t>
            </a:r>
            <a:r>
              <a:rPr lang="zh-CN" altLang="en-US" sz="1350" dirty="0" smtClean="0"/>
              <a:t>决定</a:t>
            </a:r>
            <a:endParaRPr lang="en-US" altLang="zh-CN" sz="1350" dirty="0"/>
          </a:p>
          <a:p>
            <a:endParaRPr lang="zh-CN" altLang="en-US" sz="1350" dirty="0"/>
          </a:p>
        </p:txBody>
      </p:sp>
    </p:spTree>
    <p:extLst>
      <p:ext uri="{BB962C8B-B14F-4D97-AF65-F5344CB8AC3E}">
        <p14:creationId xmlns:p14="http://schemas.microsoft.com/office/powerpoint/2010/main" val="194638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p:bldP spid="6" grpId="0"/>
      <p:bldP spid="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洪灾风险模型</a:t>
            </a:r>
          </a:p>
        </p:txBody>
      </p:sp>
      <p:sp>
        <p:nvSpPr>
          <p:cNvPr id="6" name="椭圆 5"/>
          <p:cNvSpPr/>
          <p:nvPr/>
        </p:nvSpPr>
        <p:spPr>
          <a:xfrm rot="18893613">
            <a:off x="2110882" y="1931091"/>
            <a:ext cx="1214748" cy="2055996"/>
          </a:xfrm>
          <a:prstGeom prst="ellipse">
            <a:avLst/>
          </a:prstGeom>
          <a:solidFill>
            <a:schemeClr val="accent4">
              <a:alpha val="38824"/>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7" name="椭圆 6"/>
          <p:cNvSpPr/>
          <p:nvPr/>
        </p:nvSpPr>
        <p:spPr>
          <a:xfrm rot="2305987">
            <a:off x="2884734" y="1969239"/>
            <a:ext cx="1209888" cy="1938997"/>
          </a:xfrm>
          <a:prstGeom prst="ellipse">
            <a:avLst/>
          </a:prstGeom>
          <a:solidFill>
            <a:srgbClr val="90C226">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8" name="椭圆 7"/>
          <p:cNvSpPr/>
          <p:nvPr/>
        </p:nvSpPr>
        <p:spPr>
          <a:xfrm rot="13766810">
            <a:off x="2129912" y="2714666"/>
            <a:ext cx="1214748" cy="2055996"/>
          </a:xfrm>
          <a:prstGeom prst="ellipse">
            <a:avLst/>
          </a:prstGeom>
          <a:solidFill>
            <a:srgbClr val="0070C0">
              <a:alpha val="38824"/>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rot="18779184">
            <a:off x="2903764" y="2752814"/>
            <a:ext cx="1209888" cy="1938997"/>
          </a:xfrm>
          <a:prstGeom prst="ellipse">
            <a:avLst/>
          </a:prstGeom>
          <a:solidFill>
            <a:srgbClr val="00B050">
              <a:alpha val="43922"/>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文本框 9"/>
          <p:cNvSpPr txBox="1"/>
          <p:nvPr/>
        </p:nvSpPr>
        <p:spPr>
          <a:xfrm>
            <a:off x="3479756" y="2612822"/>
            <a:ext cx="685800" cy="507831"/>
          </a:xfrm>
          <a:prstGeom prst="rect">
            <a:avLst/>
          </a:prstGeom>
          <a:noFill/>
        </p:spPr>
        <p:txBody>
          <a:bodyPr wrap="square" rtlCol="0">
            <a:spAutoFit/>
          </a:bodyPr>
          <a:lstStyle/>
          <a:p>
            <a:r>
              <a:rPr lang="zh-CN" altLang="en-US" sz="1350" dirty="0"/>
              <a:t>暴露性</a:t>
            </a:r>
          </a:p>
        </p:txBody>
      </p:sp>
      <p:sp>
        <p:nvSpPr>
          <p:cNvPr id="11" name="文本框 10"/>
          <p:cNvSpPr txBox="1"/>
          <p:nvPr/>
        </p:nvSpPr>
        <p:spPr>
          <a:xfrm>
            <a:off x="2189602" y="2618758"/>
            <a:ext cx="743639" cy="300082"/>
          </a:xfrm>
          <a:prstGeom prst="rect">
            <a:avLst/>
          </a:prstGeom>
          <a:noFill/>
        </p:spPr>
        <p:txBody>
          <a:bodyPr wrap="square" rtlCol="0">
            <a:spAutoFit/>
          </a:bodyPr>
          <a:lstStyle/>
          <a:p>
            <a:r>
              <a:rPr lang="zh-CN" altLang="en-US" sz="1350" dirty="0"/>
              <a:t>危险性</a:t>
            </a:r>
          </a:p>
        </p:txBody>
      </p:sp>
      <p:sp>
        <p:nvSpPr>
          <p:cNvPr id="12" name="文本框 11"/>
          <p:cNvSpPr txBox="1"/>
          <p:nvPr/>
        </p:nvSpPr>
        <p:spPr>
          <a:xfrm>
            <a:off x="2105184" y="3996771"/>
            <a:ext cx="727114" cy="300082"/>
          </a:xfrm>
          <a:prstGeom prst="rect">
            <a:avLst/>
          </a:prstGeom>
          <a:noFill/>
        </p:spPr>
        <p:txBody>
          <a:bodyPr wrap="square" rtlCol="0">
            <a:spAutoFit/>
          </a:bodyPr>
          <a:lstStyle/>
          <a:p>
            <a:r>
              <a:rPr lang="zh-CN" altLang="en-US" sz="1350" dirty="0"/>
              <a:t>脆弱性</a:t>
            </a:r>
          </a:p>
        </p:txBody>
      </p:sp>
      <p:sp>
        <p:nvSpPr>
          <p:cNvPr id="13" name="文本框 12"/>
          <p:cNvSpPr txBox="1"/>
          <p:nvPr/>
        </p:nvSpPr>
        <p:spPr>
          <a:xfrm>
            <a:off x="3307635" y="3996771"/>
            <a:ext cx="1275411" cy="300082"/>
          </a:xfrm>
          <a:prstGeom prst="rect">
            <a:avLst/>
          </a:prstGeom>
          <a:noFill/>
        </p:spPr>
        <p:txBody>
          <a:bodyPr wrap="square" rtlCol="0">
            <a:spAutoFit/>
          </a:bodyPr>
          <a:lstStyle/>
          <a:p>
            <a:r>
              <a:rPr lang="zh-CN" altLang="en-US" sz="1350" dirty="0"/>
              <a:t>防灾减灾能力</a:t>
            </a:r>
          </a:p>
        </p:txBody>
      </p:sp>
      <p:sp>
        <p:nvSpPr>
          <p:cNvPr id="14" name="文本框 13"/>
          <p:cNvSpPr txBox="1"/>
          <p:nvPr/>
        </p:nvSpPr>
        <p:spPr>
          <a:xfrm>
            <a:off x="2931016" y="3259832"/>
            <a:ext cx="548741" cy="300082"/>
          </a:xfrm>
          <a:prstGeom prst="rect">
            <a:avLst/>
          </a:prstGeom>
          <a:noFill/>
        </p:spPr>
        <p:txBody>
          <a:bodyPr wrap="square" rtlCol="0">
            <a:spAutoFit/>
          </a:bodyPr>
          <a:lstStyle/>
          <a:p>
            <a:r>
              <a:rPr lang="zh-CN" altLang="en-US" sz="1350" dirty="0"/>
              <a:t>风险</a:t>
            </a:r>
          </a:p>
        </p:txBody>
      </p:sp>
      <p:sp>
        <p:nvSpPr>
          <p:cNvPr id="15" name="文本框 14"/>
          <p:cNvSpPr txBox="1"/>
          <p:nvPr/>
        </p:nvSpPr>
        <p:spPr>
          <a:xfrm>
            <a:off x="5418033" y="1822747"/>
            <a:ext cx="1537469" cy="1546577"/>
          </a:xfrm>
          <a:prstGeom prst="rect">
            <a:avLst/>
          </a:prstGeom>
          <a:noFill/>
        </p:spPr>
        <p:txBody>
          <a:bodyPr wrap="square" rtlCol="0">
            <a:spAutoFit/>
          </a:bodyPr>
          <a:lstStyle/>
          <a:p>
            <a:r>
              <a:rPr lang="zh-CN" altLang="en-US" sz="1350" dirty="0"/>
              <a:t>洪灾在形成过程中除了</a:t>
            </a:r>
            <a:r>
              <a:rPr lang="zh-CN" altLang="en-US" sz="1350" dirty="0">
                <a:solidFill>
                  <a:schemeClr val="accent5"/>
                </a:solidFill>
              </a:rPr>
              <a:t>危险性</a:t>
            </a:r>
            <a:r>
              <a:rPr lang="zh-CN" altLang="en-US" sz="1350" dirty="0"/>
              <a:t>、</a:t>
            </a:r>
            <a:r>
              <a:rPr lang="zh-CN" altLang="en-US" sz="1350" dirty="0">
                <a:solidFill>
                  <a:schemeClr val="accent5"/>
                </a:solidFill>
              </a:rPr>
              <a:t>暴露性</a:t>
            </a:r>
            <a:r>
              <a:rPr lang="zh-CN" altLang="en-US" sz="1350" dirty="0"/>
              <a:t>和</a:t>
            </a:r>
            <a:r>
              <a:rPr lang="zh-CN" altLang="en-US" sz="1350" dirty="0">
                <a:solidFill>
                  <a:schemeClr val="accent5"/>
                </a:solidFill>
              </a:rPr>
              <a:t>脆弱性</a:t>
            </a:r>
            <a:r>
              <a:rPr lang="zh-CN" altLang="en-US" sz="1350" dirty="0"/>
              <a:t>之外。</a:t>
            </a:r>
            <a:r>
              <a:rPr lang="zh-CN" altLang="en-US" sz="1350" dirty="0">
                <a:solidFill>
                  <a:schemeClr val="accent5"/>
                </a:solidFill>
              </a:rPr>
              <a:t>防灾减灾能力</a:t>
            </a:r>
            <a:r>
              <a:rPr lang="zh-CN" altLang="en-US" sz="1350" dirty="0"/>
              <a:t>对于洪灾风险的作用也是比较大的。</a:t>
            </a:r>
          </a:p>
        </p:txBody>
      </p:sp>
    </p:spTree>
    <p:extLst>
      <p:ext uri="{BB962C8B-B14F-4D97-AF65-F5344CB8AC3E}">
        <p14:creationId xmlns:p14="http://schemas.microsoft.com/office/powerpoint/2010/main" val="15522063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2000"/>
                                        <p:tgtEl>
                                          <p:spTgt spid="6"/>
                                        </p:tgtEl>
                                      </p:cBhvr>
                                    </p:animEffect>
                                    <p:anim calcmode="lin" valueType="num">
                                      <p:cBhvr>
                                        <p:cTn id="8" dur="2000" fill="hold"/>
                                        <p:tgtEl>
                                          <p:spTgt spid="6"/>
                                        </p:tgtEl>
                                        <p:attrNameLst>
                                          <p:attrName>ppt_w</p:attrName>
                                        </p:attrNameLst>
                                      </p:cBhvr>
                                      <p:tavLst>
                                        <p:tav tm="0" fmla="#ppt_w*sin(2.5*pi*$)">
                                          <p:val>
                                            <p:fltVal val="0"/>
                                          </p:val>
                                        </p:tav>
                                        <p:tav tm="100000">
                                          <p:val>
                                            <p:fltVal val="1"/>
                                          </p:val>
                                        </p:tav>
                                      </p:tavLst>
                                    </p:anim>
                                    <p:anim calcmode="lin" valueType="num">
                                      <p:cBhvr>
                                        <p:cTn id="9" dur="2000" fill="hold"/>
                                        <p:tgtEl>
                                          <p:spTgt spid="6"/>
                                        </p:tgtEl>
                                        <p:attrNameLst>
                                          <p:attrName>ppt_h</p:attrName>
                                        </p:attrNameLst>
                                      </p:cBhvr>
                                      <p:tavLst>
                                        <p:tav tm="0">
                                          <p:val>
                                            <p:strVal val="#ppt_h"/>
                                          </p:val>
                                        </p:tav>
                                        <p:tav tm="100000">
                                          <p:val>
                                            <p:strVal val="#ppt_h"/>
                                          </p:val>
                                        </p:tav>
                                      </p:tavLst>
                                    </p:anim>
                                  </p:childTnLst>
                                </p:cTn>
                              </p:par>
                              <p:par>
                                <p:cTn id="10" presetID="45"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2000"/>
                                        <p:tgtEl>
                                          <p:spTgt spid="7"/>
                                        </p:tgtEl>
                                      </p:cBhvr>
                                    </p:animEffect>
                                    <p:anim calcmode="lin" valueType="num">
                                      <p:cBhvr>
                                        <p:cTn id="13" dur="2000" fill="hold"/>
                                        <p:tgtEl>
                                          <p:spTgt spid="7"/>
                                        </p:tgtEl>
                                        <p:attrNameLst>
                                          <p:attrName>ppt_w</p:attrName>
                                        </p:attrNameLst>
                                      </p:cBhvr>
                                      <p:tavLst>
                                        <p:tav tm="0" fmla="#ppt_w*sin(2.5*pi*$)">
                                          <p:val>
                                            <p:fltVal val="0"/>
                                          </p:val>
                                        </p:tav>
                                        <p:tav tm="100000">
                                          <p:val>
                                            <p:fltVal val="1"/>
                                          </p:val>
                                        </p:tav>
                                      </p:tavLst>
                                    </p:anim>
                                    <p:anim calcmode="lin" valueType="num">
                                      <p:cBhvr>
                                        <p:cTn id="14" dur="2000" fill="hold"/>
                                        <p:tgtEl>
                                          <p:spTgt spid="7"/>
                                        </p:tgtEl>
                                        <p:attrNameLst>
                                          <p:attrName>ppt_h</p:attrName>
                                        </p:attrNameLst>
                                      </p:cBhvr>
                                      <p:tavLst>
                                        <p:tav tm="0">
                                          <p:val>
                                            <p:strVal val="#ppt_h"/>
                                          </p:val>
                                        </p:tav>
                                        <p:tav tm="100000">
                                          <p:val>
                                            <p:strVal val="#ppt_h"/>
                                          </p:val>
                                        </p:tav>
                                      </p:tavLst>
                                    </p:anim>
                                  </p:childTnLst>
                                </p:cTn>
                              </p:par>
                              <p:par>
                                <p:cTn id="15" presetID="45" presetClass="entr" presetSubtype="0" fill="hold" grpId="0"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2000"/>
                                        <p:tgtEl>
                                          <p:spTgt spid="8"/>
                                        </p:tgtEl>
                                      </p:cBhvr>
                                    </p:animEffect>
                                    <p:anim calcmode="lin" valueType="num">
                                      <p:cBhvr>
                                        <p:cTn id="18" dur="2000" fill="hold"/>
                                        <p:tgtEl>
                                          <p:spTgt spid="8"/>
                                        </p:tgtEl>
                                        <p:attrNameLst>
                                          <p:attrName>ppt_w</p:attrName>
                                        </p:attrNameLst>
                                      </p:cBhvr>
                                      <p:tavLst>
                                        <p:tav tm="0" fmla="#ppt_w*sin(2.5*pi*$)">
                                          <p:val>
                                            <p:fltVal val="0"/>
                                          </p:val>
                                        </p:tav>
                                        <p:tav tm="100000">
                                          <p:val>
                                            <p:fltVal val="1"/>
                                          </p:val>
                                        </p:tav>
                                      </p:tavLst>
                                    </p:anim>
                                    <p:anim calcmode="lin" valueType="num">
                                      <p:cBhvr>
                                        <p:cTn id="19" dur="2000" fill="hold"/>
                                        <p:tgtEl>
                                          <p:spTgt spid="8"/>
                                        </p:tgtEl>
                                        <p:attrNameLst>
                                          <p:attrName>ppt_h</p:attrName>
                                        </p:attrNameLst>
                                      </p:cBhvr>
                                      <p:tavLst>
                                        <p:tav tm="0">
                                          <p:val>
                                            <p:strVal val="#ppt_h"/>
                                          </p:val>
                                        </p:tav>
                                        <p:tav tm="100000">
                                          <p:val>
                                            <p:strVal val="#ppt_h"/>
                                          </p:val>
                                        </p:tav>
                                      </p:tavLst>
                                    </p:anim>
                                  </p:childTnLst>
                                </p:cTn>
                              </p:par>
                              <p:par>
                                <p:cTn id="20" presetID="45" presetClass="entr" presetSubtype="0"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2000"/>
                                        <p:tgtEl>
                                          <p:spTgt spid="9"/>
                                        </p:tgtEl>
                                      </p:cBhvr>
                                    </p:animEffect>
                                    <p:anim calcmode="lin" valueType="num">
                                      <p:cBhvr>
                                        <p:cTn id="23" dur="2000" fill="hold"/>
                                        <p:tgtEl>
                                          <p:spTgt spid="9"/>
                                        </p:tgtEl>
                                        <p:attrNameLst>
                                          <p:attrName>ppt_w</p:attrName>
                                        </p:attrNameLst>
                                      </p:cBhvr>
                                      <p:tavLst>
                                        <p:tav tm="0" fmla="#ppt_w*sin(2.5*pi*$)">
                                          <p:val>
                                            <p:fltVal val="0"/>
                                          </p:val>
                                        </p:tav>
                                        <p:tav tm="100000">
                                          <p:val>
                                            <p:fltVal val="1"/>
                                          </p:val>
                                        </p:tav>
                                      </p:tavLst>
                                    </p:anim>
                                    <p:anim calcmode="lin" valueType="num">
                                      <p:cBhvr>
                                        <p:cTn id="24" dur="2000" fill="hold"/>
                                        <p:tgtEl>
                                          <p:spTgt spid="9"/>
                                        </p:tgtEl>
                                        <p:attrNameLst>
                                          <p:attrName>ppt_h</p:attrName>
                                        </p:attrNameLst>
                                      </p:cBhvr>
                                      <p:tavLst>
                                        <p:tav tm="0">
                                          <p:val>
                                            <p:strVal val="#ppt_h"/>
                                          </p:val>
                                        </p:tav>
                                        <p:tav tm="100000">
                                          <p:val>
                                            <p:strVal val="#ppt_h"/>
                                          </p:val>
                                        </p:tav>
                                      </p:tavLst>
                                    </p:anim>
                                  </p:childTnLst>
                                </p:cTn>
                              </p:par>
                              <p:par>
                                <p:cTn id="25" presetID="45" presetClass="entr" presetSubtype="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2000"/>
                                        <p:tgtEl>
                                          <p:spTgt spid="10"/>
                                        </p:tgtEl>
                                      </p:cBhvr>
                                    </p:animEffect>
                                    <p:anim calcmode="lin" valueType="num">
                                      <p:cBhvr>
                                        <p:cTn id="28" dur="2000" fill="hold"/>
                                        <p:tgtEl>
                                          <p:spTgt spid="10"/>
                                        </p:tgtEl>
                                        <p:attrNameLst>
                                          <p:attrName>ppt_w</p:attrName>
                                        </p:attrNameLst>
                                      </p:cBhvr>
                                      <p:tavLst>
                                        <p:tav tm="0" fmla="#ppt_w*sin(2.5*pi*$)">
                                          <p:val>
                                            <p:fltVal val="0"/>
                                          </p:val>
                                        </p:tav>
                                        <p:tav tm="100000">
                                          <p:val>
                                            <p:fltVal val="1"/>
                                          </p:val>
                                        </p:tav>
                                      </p:tavLst>
                                    </p:anim>
                                    <p:anim calcmode="lin" valueType="num">
                                      <p:cBhvr>
                                        <p:cTn id="29" dur="2000" fill="hold"/>
                                        <p:tgtEl>
                                          <p:spTgt spid="10"/>
                                        </p:tgtEl>
                                        <p:attrNameLst>
                                          <p:attrName>ppt_h</p:attrName>
                                        </p:attrNameLst>
                                      </p:cBhvr>
                                      <p:tavLst>
                                        <p:tav tm="0">
                                          <p:val>
                                            <p:strVal val="#ppt_h"/>
                                          </p:val>
                                        </p:tav>
                                        <p:tav tm="100000">
                                          <p:val>
                                            <p:strVal val="#ppt_h"/>
                                          </p:val>
                                        </p:tav>
                                      </p:tavLst>
                                    </p:anim>
                                  </p:childTnLst>
                                </p:cTn>
                              </p:par>
                              <p:par>
                                <p:cTn id="30" presetID="45"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2000"/>
                                        <p:tgtEl>
                                          <p:spTgt spid="11"/>
                                        </p:tgtEl>
                                      </p:cBhvr>
                                    </p:animEffect>
                                    <p:anim calcmode="lin" valueType="num">
                                      <p:cBhvr>
                                        <p:cTn id="33" dur="2000" fill="hold"/>
                                        <p:tgtEl>
                                          <p:spTgt spid="11"/>
                                        </p:tgtEl>
                                        <p:attrNameLst>
                                          <p:attrName>ppt_w</p:attrName>
                                        </p:attrNameLst>
                                      </p:cBhvr>
                                      <p:tavLst>
                                        <p:tav tm="0" fmla="#ppt_w*sin(2.5*pi*$)">
                                          <p:val>
                                            <p:fltVal val="0"/>
                                          </p:val>
                                        </p:tav>
                                        <p:tav tm="100000">
                                          <p:val>
                                            <p:fltVal val="1"/>
                                          </p:val>
                                        </p:tav>
                                      </p:tavLst>
                                    </p:anim>
                                    <p:anim calcmode="lin" valueType="num">
                                      <p:cBhvr>
                                        <p:cTn id="34" dur="2000" fill="hold"/>
                                        <p:tgtEl>
                                          <p:spTgt spid="11"/>
                                        </p:tgtEl>
                                        <p:attrNameLst>
                                          <p:attrName>ppt_h</p:attrName>
                                        </p:attrNameLst>
                                      </p:cBhvr>
                                      <p:tavLst>
                                        <p:tav tm="0">
                                          <p:val>
                                            <p:strVal val="#ppt_h"/>
                                          </p:val>
                                        </p:tav>
                                        <p:tav tm="100000">
                                          <p:val>
                                            <p:strVal val="#ppt_h"/>
                                          </p:val>
                                        </p:tav>
                                      </p:tavLst>
                                    </p:anim>
                                  </p:childTnLst>
                                </p:cTn>
                              </p:par>
                              <p:par>
                                <p:cTn id="35" presetID="45"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2000"/>
                                        <p:tgtEl>
                                          <p:spTgt spid="12"/>
                                        </p:tgtEl>
                                      </p:cBhvr>
                                    </p:animEffect>
                                    <p:anim calcmode="lin" valueType="num">
                                      <p:cBhvr>
                                        <p:cTn id="38" dur="2000" fill="hold"/>
                                        <p:tgtEl>
                                          <p:spTgt spid="12"/>
                                        </p:tgtEl>
                                        <p:attrNameLst>
                                          <p:attrName>ppt_w</p:attrName>
                                        </p:attrNameLst>
                                      </p:cBhvr>
                                      <p:tavLst>
                                        <p:tav tm="0" fmla="#ppt_w*sin(2.5*pi*$)">
                                          <p:val>
                                            <p:fltVal val="0"/>
                                          </p:val>
                                        </p:tav>
                                        <p:tav tm="100000">
                                          <p:val>
                                            <p:fltVal val="1"/>
                                          </p:val>
                                        </p:tav>
                                      </p:tavLst>
                                    </p:anim>
                                    <p:anim calcmode="lin" valueType="num">
                                      <p:cBhvr>
                                        <p:cTn id="39" dur="2000" fill="hold"/>
                                        <p:tgtEl>
                                          <p:spTgt spid="12"/>
                                        </p:tgtEl>
                                        <p:attrNameLst>
                                          <p:attrName>ppt_h</p:attrName>
                                        </p:attrNameLst>
                                      </p:cBhvr>
                                      <p:tavLst>
                                        <p:tav tm="0">
                                          <p:val>
                                            <p:strVal val="#ppt_h"/>
                                          </p:val>
                                        </p:tav>
                                        <p:tav tm="100000">
                                          <p:val>
                                            <p:strVal val="#ppt_h"/>
                                          </p:val>
                                        </p:tav>
                                      </p:tavLst>
                                    </p:anim>
                                  </p:childTnLst>
                                </p:cTn>
                              </p:par>
                              <p:par>
                                <p:cTn id="40" presetID="45"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2000"/>
                                        <p:tgtEl>
                                          <p:spTgt spid="13"/>
                                        </p:tgtEl>
                                      </p:cBhvr>
                                    </p:animEffect>
                                    <p:anim calcmode="lin" valueType="num">
                                      <p:cBhvr>
                                        <p:cTn id="43" dur="2000" fill="hold"/>
                                        <p:tgtEl>
                                          <p:spTgt spid="13"/>
                                        </p:tgtEl>
                                        <p:attrNameLst>
                                          <p:attrName>ppt_w</p:attrName>
                                        </p:attrNameLst>
                                      </p:cBhvr>
                                      <p:tavLst>
                                        <p:tav tm="0" fmla="#ppt_w*sin(2.5*pi*$)">
                                          <p:val>
                                            <p:fltVal val="0"/>
                                          </p:val>
                                        </p:tav>
                                        <p:tav tm="100000">
                                          <p:val>
                                            <p:fltVal val="1"/>
                                          </p:val>
                                        </p:tav>
                                      </p:tavLst>
                                    </p:anim>
                                    <p:anim calcmode="lin" valueType="num">
                                      <p:cBhvr>
                                        <p:cTn id="44" dur="2000" fill="hold"/>
                                        <p:tgtEl>
                                          <p:spTgt spid="13"/>
                                        </p:tgtEl>
                                        <p:attrNameLst>
                                          <p:attrName>ppt_h</p:attrName>
                                        </p:attrNameLst>
                                      </p:cBhvr>
                                      <p:tavLst>
                                        <p:tav tm="0">
                                          <p:val>
                                            <p:strVal val="#ppt_h"/>
                                          </p:val>
                                        </p:tav>
                                        <p:tav tm="100000">
                                          <p:val>
                                            <p:strVal val="#ppt_h"/>
                                          </p:val>
                                        </p:tav>
                                      </p:tavLst>
                                    </p:anim>
                                  </p:childTnLst>
                                </p:cTn>
                              </p:par>
                              <p:par>
                                <p:cTn id="45" presetID="45"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Effect transition="in" filter="fade">
                                      <p:cBhvr>
                                        <p:cTn id="47" dur="2000"/>
                                        <p:tgtEl>
                                          <p:spTgt spid="14"/>
                                        </p:tgtEl>
                                      </p:cBhvr>
                                    </p:animEffect>
                                    <p:anim calcmode="lin" valueType="num">
                                      <p:cBhvr>
                                        <p:cTn id="48" dur="2000" fill="hold"/>
                                        <p:tgtEl>
                                          <p:spTgt spid="14"/>
                                        </p:tgtEl>
                                        <p:attrNameLst>
                                          <p:attrName>ppt_w</p:attrName>
                                        </p:attrNameLst>
                                      </p:cBhvr>
                                      <p:tavLst>
                                        <p:tav tm="0" fmla="#ppt_w*sin(2.5*pi*$)">
                                          <p:val>
                                            <p:fltVal val="0"/>
                                          </p:val>
                                        </p:tav>
                                        <p:tav tm="100000">
                                          <p:val>
                                            <p:fltVal val="1"/>
                                          </p:val>
                                        </p:tav>
                                      </p:tavLst>
                                    </p:anim>
                                    <p:anim calcmode="lin" valueType="num">
                                      <p:cBhvr>
                                        <p:cTn id="49" dur="20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p:bldP spid="11" grpId="0"/>
      <p:bldP spid="12" grpId="0"/>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洪灾风险评价方法</a:t>
            </a:r>
            <a:endParaRPr lang="zh-CN" altLang="en-US" dirty="0"/>
          </a:p>
        </p:txBody>
      </p:sp>
      <p:sp>
        <p:nvSpPr>
          <p:cNvPr id="3" name="文本框 2"/>
          <p:cNvSpPr txBox="1"/>
          <p:nvPr/>
        </p:nvSpPr>
        <p:spPr>
          <a:xfrm>
            <a:off x="781424" y="1807774"/>
            <a:ext cx="4883388" cy="2031325"/>
          </a:xfrm>
          <a:prstGeom prst="rect">
            <a:avLst/>
          </a:prstGeom>
          <a:noFill/>
        </p:spPr>
        <p:txBody>
          <a:bodyPr wrap="none" rtlCol="0">
            <a:spAutoFit/>
          </a:bodyPr>
          <a:lstStyle/>
          <a:p>
            <a:pPr marL="385763" indent="-385763">
              <a:buFont typeface="+mj-lt"/>
              <a:buAutoNum type="arabicPeriod"/>
            </a:pPr>
            <a:r>
              <a:rPr lang="zh-CN" altLang="en-US" sz="2100" dirty="0"/>
              <a:t>地貌学方法</a:t>
            </a:r>
            <a:endParaRPr lang="en-US" altLang="zh-CN" sz="2100" dirty="0"/>
          </a:p>
          <a:p>
            <a:pPr marL="385763" indent="-385763">
              <a:buFont typeface="+mj-lt"/>
              <a:buAutoNum type="arabicPeriod"/>
            </a:pPr>
            <a:r>
              <a:rPr lang="zh-CN" altLang="en-US" sz="2100" dirty="0"/>
              <a:t>水文水力学模型和系统仿真模拟方法</a:t>
            </a:r>
            <a:endParaRPr lang="en-US" altLang="zh-CN" sz="2100" dirty="0"/>
          </a:p>
          <a:p>
            <a:pPr marL="385763" indent="-385763">
              <a:buFont typeface="+mj-lt"/>
              <a:buAutoNum type="arabicPeriod"/>
            </a:pPr>
            <a:r>
              <a:rPr lang="zh-CN" altLang="en-US" sz="2100" dirty="0"/>
              <a:t>基于历史灾情数据的方法</a:t>
            </a:r>
            <a:endParaRPr lang="en-US" altLang="zh-CN" sz="2100" dirty="0"/>
          </a:p>
          <a:p>
            <a:pPr marL="385763" indent="-385763">
              <a:buFont typeface="+mj-lt"/>
              <a:buAutoNum type="arabicPeriod"/>
            </a:pPr>
            <a:r>
              <a:rPr lang="zh-CN" altLang="en-US" sz="2100" dirty="0"/>
              <a:t>基于水灾史料和古洪水调查的方法</a:t>
            </a:r>
            <a:endParaRPr lang="en-US" altLang="zh-CN" sz="2100" dirty="0"/>
          </a:p>
          <a:p>
            <a:pPr marL="385763" indent="-385763">
              <a:buFont typeface="+mj-lt"/>
              <a:buAutoNum type="arabicPeriod"/>
            </a:pPr>
            <a:r>
              <a:rPr lang="zh-CN" altLang="en-US" sz="2100" dirty="0"/>
              <a:t>遥感与</a:t>
            </a:r>
            <a:r>
              <a:rPr lang="en-US" altLang="zh-CN" sz="2100" dirty="0"/>
              <a:t>GIS</a:t>
            </a:r>
            <a:r>
              <a:rPr lang="zh-CN" altLang="en-US" sz="2100" dirty="0"/>
              <a:t>方法</a:t>
            </a:r>
            <a:endParaRPr lang="en-US" altLang="zh-CN" sz="2100" dirty="0"/>
          </a:p>
          <a:p>
            <a:pPr marL="385763" indent="-385763">
              <a:buFont typeface="+mj-lt"/>
              <a:buAutoNum type="arabicPeriod"/>
            </a:pPr>
            <a:r>
              <a:rPr lang="zh-CN" altLang="en-US" sz="2100" dirty="0"/>
              <a:t>基于洪灾形成机制的系统评价方法</a:t>
            </a:r>
          </a:p>
        </p:txBody>
      </p:sp>
    </p:spTree>
    <p:extLst>
      <p:ext uri="{BB962C8B-B14F-4D97-AF65-F5344CB8AC3E}">
        <p14:creationId xmlns:p14="http://schemas.microsoft.com/office/powerpoint/2010/main" val="1618343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circle(in)">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a:t>1.</a:t>
            </a:r>
            <a:r>
              <a:rPr lang="zh-CN" altLang="en-US" dirty="0"/>
              <a:t>地貌学方法</a:t>
            </a:r>
          </a:p>
        </p:txBody>
      </p:sp>
      <p:sp>
        <p:nvSpPr>
          <p:cNvPr id="3" name="文本框 2"/>
          <p:cNvSpPr txBox="1"/>
          <p:nvPr/>
        </p:nvSpPr>
        <p:spPr>
          <a:xfrm>
            <a:off x="628650" y="1965102"/>
            <a:ext cx="3561203" cy="3000821"/>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理论依据</a:t>
            </a:r>
            <a:endParaRPr lang="en-US" altLang="zh-CN" sz="1350" dirty="0"/>
          </a:p>
          <a:p>
            <a:pPr marL="557213" lvl="1" indent="-214313">
              <a:buFont typeface="Wingdings" panose="05000000000000000000" pitchFamily="2" charset="2"/>
              <a:buChar char="Ø"/>
            </a:pPr>
            <a:r>
              <a:rPr lang="zh-CN" altLang="en-US" sz="1350" dirty="0"/>
              <a:t>洪泛区的地貌特征经受了</a:t>
            </a:r>
            <a:r>
              <a:rPr lang="zh-CN" altLang="en-US" sz="1350" dirty="0">
                <a:solidFill>
                  <a:schemeClr val="accent5"/>
                </a:solidFill>
              </a:rPr>
              <a:t>历史洪水</a:t>
            </a:r>
            <a:r>
              <a:rPr lang="zh-CN" altLang="en-US" sz="1350" dirty="0"/>
              <a:t>的频繁影响，在一定程度上保留有历史洪水的</a:t>
            </a:r>
            <a:r>
              <a:rPr lang="zh-CN" altLang="en-US" sz="1350" dirty="0">
                <a:solidFill>
                  <a:schemeClr val="accent5"/>
                </a:solidFill>
              </a:rPr>
              <a:t>重要信息</a:t>
            </a:r>
            <a:r>
              <a:rPr lang="zh-CN" altLang="en-US" sz="1350" dirty="0"/>
              <a:t>且对现今的洪水发生有着重要的影响。</a:t>
            </a:r>
            <a:endParaRPr lang="en-US" altLang="zh-CN" sz="1350" dirty="0"/>
          </a:p>
          <a:p>
            <a:pPr marL="557213" lvl="1" indent="-214313">
              <a:buFont typeface="Wingdings" panose="05000000000000000000" pitchFamily="2" charset="2"/>
              <a:buChar char="Ø"/>
            </a:pPr>
            <a:r>
              <a:rPr lang="zh-CN" altLang="en-US" sz="1350" dirty="0"/>
              <a:t>因此借助地貌特征可以反映洪水危险性信息。</a:t>
            </a:r>
            <a:endParaRPr lang="en-US" altLang="zh-CN" sz="1350" dirty="0"/>
          </a:p>
          <a:p>
            <a:pPr marL="214313" indent="-214313">
              <a:buFont typeface="Wingdings" panose="05000000000000000000" pitchFamily="2" charset="2"/>
              <a:buChar char="Ø"/>
            </a:pPr>
            <a:r>
              <a:rPr lang="zh-CN" altLang="en-US" sz="1350" dirty="0"/>
              <a:t>优势</a:t>
            </a:r>
            <a:endParaRPr lang="en-US" altLang="zh-CN" sz="1350" dirty="0"/>
          </a:p>
          <a:p>
            <a:pPr marL="557213" lvl="1" indent="-214313">
              <a:buFont typeface="Wingdings" panose="05000000000000000000" pitchFamily="2" charset="2"/>
              <a:buChar char="Ø"/>
            </a:pPr>
            <a:r>
              <a:rPr lang="zh-CN" altLang="en-US" sz="1350" dirty="0"/>
              <a:t>地貌特征能够影响洪水发生的危险程度，其空间分布可在一定程度上反映洪水危险性的空间分布。</a:t>
            </a:r>
            <a:endParaRPr lang="en-US" altLang="zh-CN" sz="1350" dirty="0"/>
          </a:p>
          <a:p>
            <a:pPr marL="214313" indent="-214313">
              <a:buFont typeface="Wingdings" panose="05000000000000000000" pitchFamily="2" charset="2"/>
              <a:buChar char="Ø"/>
            </a:pPr>
            <a:r>
              <a:rPr lang="zh-CN" altLang="en-US" sz="1350" dirty="0"/>
              <a:t>局限性</a:t>
            </a:r>
            <a:endParaRPr lang="en-US" altLang="zh-CN" sz="1350" dirty="0"/>
          </a:p>
          <a:p>
            <a:pPr marL="557213" lvl="1" indent="-214313">
              <a:buFont typeface="Wingdings" panose="05000000000000000000" pitchFamily="2" charset="2"/>
              <a:buChar char="Ø"/>
            </a:pPr>
            <a:r>
              <a:rPr lang="zh-CN" altLang="en-US" sz="1350" dirty="0"/>
              <a:t>地貌特征得出的洪水危险性信息</a:t>
            </a:r>
            <a:r>
              <a:rPr lang="zh-CN" altLang="en-US" sz="1350" dirty="0">
                <a:solidFill>
                  <a:schemeClr val="accent5"/>
                </a:solidFill>
              </a:rPr>
              <a:t>不全面</a:t>
            </a:r>
            <a:r>
              <a:rPr lang="zh-CN" altLang="en-US" sz="1350" dirty="0"/>
              <a:t>，需要考虑其他因素的影响。</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22468" y="3531777"/>
            <a:ext cx="2882526" cy="1497563"/>
          </a:xfrm>
          <a:prstGeom prst="rect">
            <a:avLst/>
          </a:prstGeom>
        </p:spPr>
      </p:pic>
      <p:sp>
        <p:nvSpPr>
          <p:cNvPr id="5" name="文本框 4"/>
          <p:cNvSpPr txBox="1"/>
          <p:nvPr/>
        </p:nvSpPr>
        <p:spPr>
          <a:xfrm>
            <a:off x="5028403" y="2126685"/>
            <a:ext cx="2933241" cy="1338828"/>
          </a:xfrm>
          <a:prstGeom prst="rect">
            <a:avLst/>
          </a:prstGeom>
          <a:noFill/>
        </p:spPr>
        <p:txBody>
          <a:bodyPr wrap="square" rtlCol="0">
            <a:spAutoFit/>
          </a:bodyPr>
          <a:lstStyle/>
          <a:p>
            <a:r>
              <a:rPr lang="zh-CN" altLang="en-US" sz="1350" dirty="0"/>
              <a:t>杨秀春和朱晓华对中国七大流域水系分维与流域洪涝分维</a:t>
            </a:r>
            <a:r>
              <a:rPr lang="en-US" altLang="zh-CN" sz="1350" dirty="0"/>
              <a:t>,</a:t>
            </a:r>
            <a:r>
              <a:rPr lang="zh-CN" altLang="en-US" sz="1350" dirty="0"/>
              <a:t>除去松花江之外</a:t>
            </a:r>
            <a:r>
              <a:rPr lang="en-US" altLang="zh-CN" sz="1350" dirty="0"/>
              <a:t>,</a:t>
            </a:r>
            <a:r>
              <a:rPr lang="zh-CN" altLang="en-US" sz="1350" dirty="0"/>
              <a:t>对辽河、黄河等其它六大流域而言</a:t>
            </a:r>
            <a:r>
              <a:rPr lang="en-US" altLang="zh-CN" sz="1350" dirty="0"/>
              <a:t>,</a:t>
            </a:r>
            <a:r>
              <a:rPr lang="zh-CN" altLang="en-US" sz="1350" dirty="0"/>
              <a:t>一般当某流域水系分维呈现相对下降趋势时</a:t>
            </a:r>
            <a:r>
              <a:rPr lang="en-US" altLang="zh-CN" sz="1350" dirty="0"/>
              <a:t>,</a:t>
            </a:r>
            <a:r>
              <a:rPr lang="zh-CN" altLang="en-US" sz="1350" dirty="0"/>
              <a:t>则该流域洪涝的分维相反出现相对地上升</a:t>
            </a:r>
            <a:r>
              <a:rPr lang="en-US" altLang="zh-CN" sz="1350" dirty="0"/>
              <a:t>,</a:t>
            </a:r>
            <a:r>
              <a:rPr lang="zh-CN" altLang="en-US" sz="1350" dirty="0"/>
              <a:t>反之亦然。</a:t>
            </a:r>
          </a:p>
        </p:txBody>
      </p:sp>
    </p:spTree>
    <p:extLst>
      <p:ext uri="{BB962C8B-B14F-4D97-AF65-F5344CB8AC3E}">
        <p14:creationId xmlns:p14="http://schemas.microsoft.com/office/powerpoint/2010/main" val="11201595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5979" y="319784"/>
            <a:ext cx="7886700" cy="946513"/>
          </a:xfrm>
        </p:spPr>
        <p:txBody>
          <a:bodyPr>
            <a:noAutofit/>
          </a:bodyPr>
          <a:lstStyle/>
          <a:p>
            <a:r>
              <a:rPr lang="en-US" altLang="zh-CN" dirty="0"/>
              <a:t>2.</a:t>
            </a:r>
            <a:r>
              <a:rPr lang="zh-CN" altLang="en-US" dirty="0"/>
              <a:t>水文水力学模型和系统仿真模拟</a:t>
            </a:r>
            <a:r>
              <a:rPr lang="zh-CN" altLang="en-US" dirty="0" smtClean="0"/>
              <a:t>方法</a:t>
            </a:r>
            <a:endParaRPr lang="zh-CN" altLang="en-US" dirty="0"/>
          </a:p>
        </p:txBody>
      </p:sp>
      <p:sp>
        <p:nvSpPr>
          <p:cNvPr id="3" name="文本框 2"/>
          <p:cNvSpPr txBox="1"/>
          <p:nvPr/>
        </p:nvSpPr>
        <p:spPr>
          <a:xfrm>
            <a:off x="508000" y="2088385"/>
            <a:ext cx="3561203" cy="3416320"/>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水文水力学模型方法理论依据</a:t>
            </a:r>
            <a:endParaRPr lang="en-US" altLang="zh-CN" sz="1350" dirty="0"/>
          </a:p>
          <a:p>
            <a:pPr marL="557213" lvl="1" indent="-214313">
              <a:buFont typeface="Wingdings" panose="05000000000000000000" pitchFamily="2" charset="2"/>
              <a:buChar char="Ø"/>
            </a:pPr>
            <a:r>
              <a:rPr lang="zh-CN" altLang="en-US" sz="1350" dirty="0"/>
              <a:t>是根据不同</a:t>
            </a:r>
            <a:r>
              <a:rPr lang="zh-CN" altLang="en-US" sz="1350" dirty="0">
                <a:solidFill>
                  <a:schemeClr val="accent5"/>
                </a:solidFill>
              </a:rPr>
              <a:t>频率</a:t>
            </a:r>
            <a:r>
              <a:rPr lang="zh-CN" altLang="en-US" sz="1350" dirty="0"/>
              <a:t>的降雨过程通过流域产流模型、汇流模型以及一维或二维的洪水演进模型的数值模拟计算</a:t>
            </a:r>
            <a:r>
              <a:rPr lang="en-US" altLang="zh-CN" sz="1350" dirty="0"/>
              <a:t>, </a:t>
            </a:r>
            <a:r>
              <a:rPr lang="zh-CN" altLang="en-US" sz="1350" dirty="0"/>
              <a:t>推求相应</a:t>
            </a:r>
            <a:r>
              <a:rPr lang="zh-CN" altLang="en-US" sz="1350" dirty="0">
                <a:solidFill>
                  <a:schemeClr val="accent5"/>
                </a:solidFill>
              </a:rPr>
              <a:t>洪水过程</a:t>
            </a:r>
            <a:r>
              <a:rPr lang="zh-CN" altLang="en-US" sz="1350" dirty="0"/>
              <a:t>的可能</a:t>
            </a:r>
            <a:r>
              <a:rPr lang="zh-CN" altLang="en-US" sz="1350" dirty="0">
                <a:solidFill>
                  <a:schemeClr val="accent5"/>
                </a:solidFill>
              </a:rPr>
              <a:t>淹没范围</a:t>
            </a:r>
            <a:r>
              <a:rPr lang="zh-CN" altLang="en-US" sz="1350" dirty="0"/>
              <a:t>、</a:t>
            </a:r>
            <a:r>
              <a:rPr lang="zh-CN" altLang="en-US" sz="1350" dirty="0">
                <a:solidFill>
                  <a:schemeClr val="accent5"/>
                </a:solidFill>
              </a:rPr>
              <a:t>淹没水深</a:t>
            </a:r>
            <a:r>
              <a:rPr lang="zh-CN" altLang="en-US" sz="1350" dirty="0"/>
              <a:t>和</a:t>
            </a:r>
            <a:r>
              <a:rPr lang="zh-CN" altLang="en-US" sz="1350" dirty="0">
                <a:solidFill>
                  <a:schemeClr val="accent5"/>
                </a:solidFill>
              </a:rPr>
              <a:t>淹没历时</a:t>
            </a:r>
            <a:r>
              <a:rPr lang="zh-CN" altLang="en-US" sz="1350" dirty="0"/>
              <a:t>等洪水强度指标及其概率分析曲线。</a:t>
            </a:r>
            <a:endParaRPr lang="en-US" altLang="zh-CN" sz="1350" dirty="0"/>
          </a:p>
          <a:p>
            <a:pPr marL="214313" indent="-214313">
              <a:buFont typeface="Wingdings" panose="05000000000000000000" pitchFamily="2" charset="2"/>
              <a:buChar char="Ø"/>
            </a:pPr>
            <a:r>
              <a:rPr lang="zh-CN" altLang="en-US" sz="1350" dirty="0"/>
              <a:t>优点</a:t>
            </a:r>
            <a:endParaRPr lang="en-US" altLang="zh-CN" sz="1350" dirty="0"/>
          </a:p>
          <a:p>
            <a:pPr marL="557213" lvl="1" indent="-214313">
              <a:buFont typeface="Wingdings" panose="05000000000000000000" pitchFamily="2" charset="2"/>
              <a:buChar char="Ø"/>
            </a:pPr>
            <a:r>
              <a:rPr lang="zh-CN" altLang="en-US" sz="1350" dirty="0"/>
              <a:t> 能够给出特定频率洪水在某种洪水调度或工程失事情况下可能的淹没范围、水深、流速、历时等指标的估计值</a:t>
            </a:r>
            <a:r>
              <a:rPr lang="en-US" altLang="zh-CN" sz="1350" dirty="0"/>
              <a:t>, </a:t>
            </a:r>
            <a:r>
              <a:rPr lang="zh-CN" altLang="en-US" sz="1350" dirty="0"/>
              <a:t>风险信息较为丰富全面</a:t>
            </a:r>
            <a:r>
              <a:rPr lang="en-US" altLang="zh-CN" sz="1350" dirty="0"/>
              <a:t>; </a:t>
            </a:r>
          </a:p>
          <a:p>
            <a:pPr marL="557213" lvl="1" indent="-214313">
              <a:buFont typeface="Wingdings" panose="05000000000000000000" pitchFamily="2" charset="2"/>
              <a:buChar char="Ø"/>
            </a:pPr>
            <a:r>
              <a:rPr lang="zh-CN" altLang="en-US" sz="1350" dirty="0"/>
              <a:t>实现了洪水风险的时空动态表现</a:t>
            </a:r>
            <a:r>
              <a:rPr lang="en-US" altLang="zh-CN" sz="1350" dirty="0"/>
              <a:t>; </a:t>
            </a:r>
            <a:r>
              <a:rPr lang="zh-CN" altLang="en-US" sz="1350" dirty="0"/>
              <a:t>尤其适合于洪水调度情况下的洪水风险分析。</a:t>
            </a:r>
            <a:endParaRPr lang="en-US" altLang="zh-CN" sz="1350" dirty="0"/>
          </a:p>
          <a:p>
            <a:pPr marL="557213" lvl="1" indent="-214313">
              <a:buFont typeface="Wingdings" panose="05000000000000000000" pitchFamily="2" charset="2"/>
              <a:buChar char="Ø"/>
            </a:pPr>
            <a:endParaRPr lang="zh-CN" altLang="en-US" sz="1350" dirty="0"/>
          </a:p>
        </p:txBody>
      </p:sp>
      <p:sp>
        <p:nvSpPr>
          <p:cNvPr id="4" name="文本框 3"/>
          <p:cNvSpPr txBox="1"/>
          <p:nvPr/>
        </p:nvSpPr>
        <p:spPr>
          <a:xfrm>
            <a:off x="4635348" y="2204062"/>
            <a:ext cx="2320154" cy="3208571"/>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局限性</a:t>
            </a:r>
            <a:endParaRPr lang="en-US" altLang="zh-CN" sz="1350" dirty="0"/>
          </a:p>
          <a:p>
            <a:pPr marL="557213" lvl="1" indent="-214313">
              <a:buFont typeface="Wingdings" panose="05000000000000000000" pitchFamily="2" charset="2"/>
              <a:buChar char="Ø"/>
            </a:pPr>
            <a:r>
              <a:rPr lang="zh-CN" altLang="en-US" sz="1350" dirty="0"/>
              <a:t>种方法是对</a:t>
            </a:r>
            <a:r>
              <a:rPr lang="zh-CN" altLang="en-US" sz="1350" dirty="0">
                <a:solidFill>
                  <a:schemeClr val="accent5"/>
                </a:solidFill>
              </a:rPr>
              <a:t>已知的</a:t>
            </a:r>
            <a:r>
              <a:rPr lang="zh-CN" altLang="en-US" sz="1350" dirty="0"/>
              <a:t>或者说假定的</a:t>
            </a:r>
            <a:r>
              <a:rPr lang="zh-CN" altLang="en-US" sz="1350" dirty="0">
                <a:solidFill>
                  <a:schemeClr val="accent5"/>
                </a:solidFill>
              </a:rPr>
              <a:t>洪水频率和洪水量</a:t>
            </a:r>
            <a:r>
              <a:rPr lang="zh-CN" altLang="en-US" sz="1350" dirty="0"/>
              <a:t>下的风险的模拟</a:t>
            </a:r>
            <a:r>
              <a:rPr lang="en-US" altLang="zh-CN" sz="1350" dirty="0"/>
              <a:t>; </a:t>
            </a:r>
          </a:p>
          <a:p>
            <a:pPr marL="557213" lvl="1" indent="-214313">
              <a:buFont typeface="Wingdings" panose="05000000000000000000" pitchFamily="2" charset="2"/>
              <a:buChar char="Ø"/>
            </a:pPr>
            <a:r>
              <a:rPr lang="zh-CN" altLang="en-US" sz="1350" dirty="0"/>
              <a:t>模型输入对于</a:t>
            </a:r>
            <a:r>
              <a:rPr lang="zh-CN" altLang="en-US" sz="1350" dirty="0">
                <a:solidFill>
                  <a:schemeClr val="accent5"/>
                </a:solidFill>
              </a:rPr>
              <a:t>数据要求高</a:t>
            </a:r>
            <a:r>
              <a:rPr lang="en-US" altLang="zh-CN" sz="1350" dirty="0"/>
              <a:t>, </a:t>
            </a:r>
            <a:r>
              <a:rPr lang="zh-CN" altLang="en-US" sz="1350" dirty="0"/>
              <a:t>需要详细的流域地形、地貌、地质、植被、河道纵横断面、糙率系数、工程设施、洪水调度等信息</a:t>
            </a:r>
            <a:r>
              <a:rPr lang="en-US" altLang="zh-CN" sz="1350" dirty="0"/>
              <a:t>, </a:t>
            </a:r>
            <a:r>
              <a:rPr lang="zh-CN" altLang="en-US" sz="1350" dirty="0"/>
              <a:t>这些信息在实际工作中很难获取</a:t>
            </a:r>
            <a:r>
              <a:rPr lang="en-US" altLang="zh-CN" sz="1350" dirty="0"/>
              <a:t>; </a:t>
            </a:r>
          </a:p>
          <a:p>
            <a:pPr marL="557213" lvl="1" indent="-214313">
              <a:buFont typeface="Wingdings" panose="05000000000000000000" pitchFamily="2" charset="2"/>
              <a:buChar char="Ø"/>
            </a:pPr>
            <a:r>
              <a:rPr lang="zh-CN" altLang="en-US" sz="1350" dirty="0"/>
              <a:t>计算复杂</a:t>
            </a:r>
            <a:r>
              <a:rPr lang="en-US" altLang="zh-CN" sz="1350" dirty="0"/>
              <a:t>, </a:t>
            </a:r>
            <a:r>
              <a:rPr lang="zh-CN" altLang="en-US" sz="1350" dirty="0"/>
              <a:t>工作量大</a:t>
            </a:r>
          </a:p>
          <a:p>
            <a:endParaRPr lang="zh-CN" altLang="en-US" sz="1350" dirty="0"/>
          </a:p>
        </p:txBody>
      </p:sp>
    </p:spTree>
    <p:extLst>
      <p:ext uri="{BB962C8B-B14F-4D97-AF65-F5344CB8AC3E}">
        <p14:creationId xmlns:p14="http://schemas.microsoft.com/office/powerpoint/2010/main" val="38143584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3.</a:t>
            </a:r>
            <a:r>
              <a:rPr lang="zh-CN" altLang="en-US" dirty="0" smtClean="0"/>
              <a:t>基于</a:t>
            </a:r>
            <a:r>
              <a:rPr lang="zh-CN" altLang="en-US" dirty="0"/>
              <a:t>历史灾情数据的</a:t>
            </a:r>
            <a:r>
              <a:rPr lang="zh-CN" altLang="en-US" dirty="0" smtClean="0"/>
              <a:t>方法</a:t>
            </a:r>
            <a:endParaRPr lang="zh-CN" altLang="en-US" dirty="0"/>
          </a:p>
        </p:txBody>
      </p:sp>
      <p:sp>
        <p:nvSpPr>
          <p:cNvPr id="3" name="文本框 2"/>
          <p:cNvSpPr txBox="1"/>
          <p:nvPr/>
        </p:nvSpPr>
        <p:spPr>
          <a:xfrm>
            <a:off x="707059" y="2217469"/>
            <a:ext cx="3280273" cy="2793072"/>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理论依据</a:t>
            </a:r>
            <a:endParaRPr lang="en-US" altLang="zh-CN" sz="1350" dirty="0"/>
          </a:p>
          <a:p>
            <a:pPr marL="557213" lvl="1" indent="-214313">
              <a:buFont typeface="Wingdings" panose="05000000000000000000" pitchFamily="2" charset="2"/>
              <a:buChar char="Ø"/>
            </a:pPr>
            <a:r>
              <a:rPr lang="zh-CN" altLang="en-US" sz="1350" dirty="0"/>
              <a:t>洪灾历史灾情数据通常有</a:t>
            </a:r>
            <a:r>
              <a:rPr lang="zh-CN" altLang="en-US" sz="1350" dirty="0">
                <a:solidFill>
                  <a:schemeClr val="accent5"/>
                </a:solidFill>
              </a:rPr>
              <a:t>农作物受灾面积</a:t>
            </a:r>
            <a:r>
              <a:rPr lang="zh-CN" altLang="en-US" sz="1350" dirty="0"/>
              <a:t>、</a:t>
            </a:r>
            <a:r>
              <a:rPr lang="zh-CN" altLang="en-US" sz="1350" dirty="0">
                <a:solidFill>
                  <a:schemeClr val="accent5"/>
                </a:solidFill>
              </a:rPr>
              <a:t>成灾面积</a:t>
            </a:r>
            <a:r>
              <a:rPr lang="zh-CN" altLang="en-US" sz="1350" dirty="0"/>
              <a:t>、</a:t>
            </a:r>
            <a:r>
              <a:rPr lang="zh-CN" altLang="en-US" sz="1350" dirty="0">
                <a:solidFill>
                  <a:schemeClr val="accent5"/>
                </a:solidFill>
              </a:rPr>
              <a:t>受灾人口</a:t>
            </a:r>
            <a:r>
              <a:rPr lang="zh-CN" altLang="en-US" sz="1350" dirty="0"/>
              <a:t>、</a:t>
            </a:r>
            <a:r>
              <a:rPr lang="zh-CN" altLang="en-US" sz="1350" dirty="0">
                <a:solidFill>
                  <a:schemeClr val="accent5"/>
                </a:solidFill>
              </a:rPr>
              <a:t>倒塌房屋</a:t>
            </a:r>
            <a:r>
              <a:rPr lang="zh-CN" altLang="en-US" sz="1350" dirty="0"/>
              <a:t>、</a:t>
            </a:r>
            <a:r>
              <a:rPr lang="zh-CN" altLang="en-US" sz="1350" dirty="0">
                <a:solidFill>
                  <a:schemeClr val="accent5"/>
                </a:solidFill>
              </a:rPr>
              <a:t>直接经济损失</a:t>
            </a:r>
            <a:r>
              <a:rPr lang="zh-CN" altLang="en-US" sz="1350" dirty="0"/>
              <a:t>等统计指标以及历史灾害图件等</a:t>
            </a:r>
            <a:r>
              <a:rPr lang="en-US" altLang="zh-CN" sz="1350" dirty="0"/>
              <a:t>, </a:t>
            </a:r>
            <a:r>
              <a:rPr lang="zh-CN" altLang="en-US" sz="1350" dirty="0"/>
              <a:t>根据这些数据可以进行洪灾风险评价。</a:t>
            </a:r>
            <a:endParaRPr lang="en-US" altLang="zh-CN" sz="1350" dirty="0"/>
          </a:p>
          <a:p>
            <a:pPr marL="214313" indent="-214313">
              <a:buFont typeface="Wingdings" panose="05000000000000000000" pitchFamily="2" charset="2"/>
              <a:buChar char="Ø"/>
            </a:pPr>
            <a:r>
              <a:rPr lang="zh-CN" altLang="en-US" sz="1350" dirty="0"/>
              <a:t>优点</a:t>
            </a:r>
            <a:endParaRPr lang="en-US" altLang="zh-CN" sz="1350" dirty="0"/>
          </a:p>
          <a:p>
            <a:pPr marL="557213" lvl="1" indent="-214313">
              <a:buFont typeface="Wingdings" panose="05000000000000000000" pitchFamily="2" charset="2"/>
              <a:buChar char="Ø"/>
            </a:pPr>
            <a:r>
              <a:rPr lang="zh-CN" altLang="en-US" sz="1350" dirty="0"/>
              <a:t>思路清晰且计算简单</a:t>
            </a:r>
            <a:r>
              <a:rPr lang="en-US" altLang="zh-CN" sz="1350" dirty="0"/>
              <a:t>, </a:t>
            </a:r>
            <a:r>
              <a:rPr lang="zh-CN" altLang="en-US" sz="1350" dirty="0"/>
              <a:t>无需详细的地理背景数据</a:t>
            </a:r>
            <a:endParaRPr lang="en-US" altLang="zh-CN" sz="1350" dirty="0"/>
          </a:p>
          <a:p>
            <a:pPr marL="557213" lvl="1" indent="-214313">
              <a:buFont typeface="Wingdings" panose="05000000000000000000" pitchFamily="2" charset="2"/>
              <a:buChar char="Ø"/>
            </a:pPr>
            <a:r>
              <a:rPr lang="zh-CN" altLang="en-US" sz="1350" dirty="0"/>
              <a:t>该方法依据的历史灾情数据本身就是洪水与承灾体相互作用的结果</a:t>
            </a:r>
            <a:r>
              <a:rPr lang="en-US" altLang="zh-CN" sz="1350" dirty="0"/>
              <a:t>, </a:t>
            </a:r>
            <a:r>
              <a:rPr lang="zh-CN" altLang="en-US" sz="1350" dirty="0"/>
              <a:t>这种“从灾害研究灾害”的方法避免了从洪水研究灾害的迂回</a:t>
            </a:r>
          </a:p>
        </p:txBody>
      </p:sp>
      <p:sp>
        <p:nvSpPr>
          <p:cNvPr id="4" name="文本框 3"/>
          <p:cNvSpPr txBox="1"/>
          <p:nvPr/>
        </p:nvSpPr>
        <p:spPr>
          <a:xfrm>
            <a:off x="4492059" y="2217469"/>
            <a:ext cx="3057182" cy="3000821"/>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局限性</a:t>
            </a:r>
            <a:endParaRPr lang="en-US" altLang="zh-CN" sz="1350" dirty="0"/>
          </a:p>
          <a:p>
            <a:pPr marL="557213" lvl="1" indent="-214313">
              <a:buFont typeface="Wingdings" panose="05000000000000000000" pitchFamily="2" charset="2"/>
              <a:buChar char="Ø"/>
            </a:pPr>
            <a:r>
              <a:rPr lang="zh-CN" altLang="en-US" sz="1350" dirty="0"/>
              <a:t>其一，长时间序列的历史灾情数据很难获取</a:t>
            </a:r>
            <a:r>
              <a:rPr lang="en-US" altLang="zh-CN" sz="1350" dirty="0"/>
              <a:t>,</a:t>
            </a:r>
            <a:r>
              <a:rPr lang="zh-CN" altLang="en-US" sz="1350" dirty="0"/>
              <a:t>难以满足洪灾风险分析对大样本数据的需求</a:t>
            </a:r>
            <a:r>
              <a:rPr lang="en-US" altLang="zh-CN" sz="1350" dirty="0"/>
              <a:t>; </a:t>
            </a:r>
          </a:p>
          <a:p>
            <a:pPr marL="557213" lvl="1" indent="-214313">
              <a:buFont typeface="Wingdings" panose="05000000000000000000" pitchFamily="2" charset="2"/>
              <a:buChar char="Ø"/>
            </a:pPr>
            <a:r>
              <a:rPr lang="zh-CN" altLang="en-US" sz="1350" dirty="0"/>
              <a:t>其二</a:t>
            </a:r>
            <a:r>
              <a:rPr lang="en-US" altLang="zh-CN" sz="1350" dirty="0"/>
              <a:t>, </a:t>
            </a:r>
            <a:r>
              <a:rPr lang="zh-CN" altLang="en-US" sz="1350" dirty="0"/>
              <a:t>由于历史灾情数据多是在流域或行政区划单元等较大空间尺度上的统计</a:t>
            </a:r>
            <a:r>
              <a:rPr lang="en-US" altLang="zh-CN" sz="1350" dirty="0"/>
              <a:t>, </a:t>
            </a:r>
            <a:r>
              <a:rPr lang="zh-CN" altLang="en-US" sz="1350" dirty="0"/>
              <a:t>难以完全反映洪灾风险的空间分布规律</a:t>
            </a:r>
            <a:r>
              <a:rPr lang="en-US" altLang="zh-CN" sz="1350" dirty="0"/>
              <a:t>; </a:t>
            </a:r>
          </a:p>
          <a:p>
            <a:pPr marL="557213" lvl="1" indent="-214313">
              <a:buFont typeface="Wingdings" panose="05000000000000000000" pitchFamily="2" charset="2"/>
              <a:buChar char="Ø"/>
            </a:pPr>
            <a:r>
              <a:rPr lang="zh-CN" altLang="en-US" sz="1350" dirty="0"/>
              <a:t>其三</a:t>
            </a:r>
            <a:r>
              <a:rPr lang="en-US" altLang="zh-CN" sz="1350" dirty="0"/>
              <a:t>, </a:t>
            </a:r>
            <a:r>
              <a:rPr lang="zh-CN" altLang="en-US" sz="1350" dirty="0">
                <a:solidFill>
                  <a:schemeClr val="accent5"/>
                </a:solidFill>
              </a:rPr>
              <a:t>历史灾情</a:t>
            </a:r>
            <a:r>
              <a:rPr lang="zh-CN" altLang="en-US" sz="1350" dirty="0"/>
              <a:t>并非与</a:t>
            </a:r>
            <a:r>
              <a:rPr lang="zh-CN" altLang="en-US" sz="1350" dirty="0">
                <a:solidFill>
                  <a:schemeClr val="accent5"/>
                </a:solidFill>
              </a:rPr>
              <a:t>未来风险</a:t>
            </a:r>
            <a:r>
              <a:rPr lang="zh-CN" altLang="en-US" sz="1350" dirty="0"/>
              <a:t>一致</a:t>
            </a:r>
            <a:r>
              <a:rPr lang="en-US" altLang="zh-CN" sz="1350" dirty="0"/>
              <a:t>, </a:t>
            </a:r>
            <a:r>
              <a:rPr lang="zh-CN" altLang="en-US" sz="1350" dirty="0"/>
              <a:t>因为洪灾风险系统中的致灾因子、孕灾环境、承灾体及其组合关系随着时间的演进不断地发生变化</a:t>
            </a:r>
            <a:r>
              <a:rPr lang="en-US" altLang="zh-CN" sz="1350" dirty="0"/>
              <a:t>, </a:t>
            </a:r>
            <a:r>
              <a:rPr lang="zh-CN" altLang="en-US" sz="1350" dirty="0"/>
              <a:t>洪灾风险也随之发生动态变化。</a:t>
            </a:r>
          </a:p>
        </p:txBody>
      </p:sp>
    </p:spTree>
    <p:extLst>
      <p:ext uri="{BB962C8B-B14F-4D97-AF65-F5344CB8AC3E}">
        <p14:creationId xmlns:p14="http://schemas.microsoft.com/office/powerpoint/2010/main" val="421576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circle(in)">
                                      <p:cBhvr>
                                        <p:cTn id="12"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4.</a:t>
            </a:r>
            <a:r>
              <a:rPr lang="zh-CN" altLang="en-US" dirty="0" smtClean="0"/>
              <a:t>基于</a:t>
            </a:r>
            <a:r>
              <a:rPr lang="zh-CN" altLang="en-US" dirty="0"/>
              <a:t>水灾史料和古</a:t>
            </a:r>
            <a:r>
              <a:rPr lang="zh-CN" altLang="en-US" dirty="0" smtClean="0"/>
              <a:t>洪水调查方法</a:t>
            </a:r>
            <a:endParaRPr lang="zh-CN" altLang="en-US" dirty="0"/>
          </a:p>
        </p:txBody>
      </p:sp>
      <p:sp>
        <p:nvSpPr>
          <p:cNvPr id="4" name="文本框 3"/>
          <p:cNvSpPr txBox="1"/>
          <p:nvPr/>
        </p:nvSpPr>
        <p:spPr>
          <a:xfrm>
            <a:off x="628650" y="1861227"/>
            <a:ext cx="2660573" cy="3208571"/>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优点</a:t>
            </a:r>
            <a:endParaRPr lang="en-US" altLang="zh-CN" sz="1350" dirty="0"/>
          </a:p>
          <a:p>
            <a:pPr marL="557213" lvl="1" indent="-214313">
              <a:buFont typeface="Wingdings" panose="05000000000000000000" pitchFamily="2" charset="2"/>
              <a:buChar char="Ø"/>
            </a:pPr>
            <a:r>
              <a:rPr lang="zh-CN" altLang="en-US" sz="1350" dirty="0"/>
              <a:t>利用古洪水重建历史洪水信息</a:t>
            </a:r>
            <a:r>
              <a:rPr lang="en-US" altLang="zh-CN" sz="1350" dirty="0"/>
              <a:t>, </a:t>
            </a:r>
            <a:r>
              <a:rPr lang="zh-CN" altLang="en-US" sz="1350" dirty="0"/>
              <a:t>大大延长了历史洪水记录的时间序列。</a:t>
            </a:r>
            <a:endParaRPr lang="en-US" altLang="zh-CN" sz="1350" dirty="0"/>
          </a:p>
          <a:p>
            <a:pPr marL="557213" lvl="1" indent="-214313">
              <a:buFont typeface="Wingdings" panose="05000000000000000000" pitchFamily="2" charset="2"/>
              <a:buChar char="Ø"/>
            </a:pPr>
            <a:r>
              <a:rPr lang="zh-CN" altLang="en-US" sz="1350" dirty="0"/>
              <a:t>且由于古洪水历史跨度大</a:t>
            </a:r>
            <a:r>
              <a:rPr lang="en-US" altLang="zh-CN" sz="1350" dirty="0"/>
              <a:t>,</a:t>
            </a:r>
            <a:r>
              <a:rPr lang="zh-CN" altLang="en-US" sz="1350" dirty="0"/>
              <a:t>气候变化因素也反映在洪水信息中</a:t>
            </a:r>
            <a:r>
              <a:rPr lang="en-US" altLang="zh-CN" sz="1350" dirty="0"/>
              <a:t>,</a:t>
            </a:r>
            <a:r>
              <a:rPr lang="zh-CN" altLang="en-US" sz="1350" dirty="0"/>
              <a:t>由此得出的洪水频率分析比传统的极端洪水概率分析更准确。</a:t>
            </a:r>
            <a:endParaRPr lang="en-US" altLang="zh-CN" sz="1350" dirty="0"/>
          </a:p>
          <a:p>
            <a:pPr marL="557213" lvl="1" indent="-214313">
              <a:buFont typeface="Wingdings" panose="05000000000000000000" pitchFamily="2" charset="2"/>
              <a:buChar char="Ø"/>
            </a:pPr>
            <a:r>
              <a:rPr lang="zh-CN" altLang="en-US" sz="1350" dirty="0"/>
              <a:t>这种方法增强了对于气候变化背景下洪水频率和洪水量级的认识和理解</a:t>
            </a:r>
            <a:r>
              <a:rPr lang="en-US" altLang="zh-CN" sz="1350" dirty="0"/>
              <a:t>, </a:t>
            </a:r>
            <a:r>
              <a:rPr lang="zh-CN" altLang="en-US" sz="1350" dirty="0"/>
              <a:t>然而在当前的大部分洪灾风险模型中</a:t>
            </a:r>
            <a:r>
              <a:rPr lang="en-US" altLang="zh-CN" sz="1350" dirty="0"/>
              <a:t>, </a:t>
            </a:r>
            <a:r>
              <a:rPr lang="zh-CN" altLang="en-US" sz="1350" dirty="0"/>
              <a:t>往往缺少对气候变化的考虑。</a:t>
            </a:r>
          </a:p>
        </p:txBody>
      </p:sp>
      <p:sp>
        <p:nvSpPr>
          <p:cNvPr id="5" name="文本框 4"/>
          <p:cNvSpPr txBox="1"/>
          <p:nvPr/>
        </p:nvSpPr>
        <p:spPr>
          <a:xfrm>
            <a:off x="4442780" y="1861227"/>
            <a:ext cx="2716762" cy="2585323"/>
          </a:xfrm>
          <a:prstGeom prst="rect">
            <a:avLst/>
          </a:prstGeom>
          <a:noFill/>
        </p:spPr>
        <p:txBody>
          <a:bodyPr wrap="square" rtlCol="0">
            <a:spAutoFit/>
          </a:bodyPr>
          <a:lstStyle/>
          <a:p>
            <a:pPr marL="214313" indent="-214313">
              <a:buFont typeface="Wingdings" panose="05000000000000000000" pitchFamily="2" charset="2"/>
              <a:buChar char="Ø"/>
            </a:pPr>
            <a:r>
              <a:rPr lang="zh-CN" altLang="en-US" sz="1350" dirty="0"/>
              <a:t>局限性</a:t>
            </a:r>
            <a:endParaRPr lang="en-US" altLang="zh-CN" sz="1350" dirty="0"/>
          </a:p>
          <a:p>
            <a:pPr marL="557213" lvl="1" indent="-214313">
              <a:buFont typeface="Wingdings" panose="05000000000000000000" pitchFamily="2" charset="2"/>
              <a:buChar char="Ø"/>
            </a:pPr>
            <a:r>
              <a:rPr lang="zh-CN" altLang="en-US" sz="1350" dirty="0"/>
              <a:t>利用水灾史料和古洪水方法存在着诸多的不确定性</a:t>
            </a:r>
            <a:r>
              <a:rPr lang="en-US" altLang="zh-CN" sz="1350" dirty="0"/>
              <a:t>, </a:t>
            </a:r>
            <a:r>
              <a:rPr lang="zh-CN" altLang="en-US" sz="1350" dirty="0"/>
              <a:t>如历史史料的准确性、古洪水沉积测龄的准确性、古洪水记录的连续性与完整性、洪水位与洪水沉积的关系等。利用水灾史料和古洪水方法进行洪灾风险评价仍是一个处于发展中的新领域。</a:t>
            </a:r>
          </a:p>
          <a:p>
            <a:pPr marL="557213" lvl="1" indent="-214313">
              <a:buFont typeface="Wingdings" panose="05000000000000000000" pitchFamily="2" charset="2"/>
              <a:buChar char="Ø"/>
            </a:pPr>
            <a:endParaRPr lang="zh-CN" altLang="en-US" sz="1350" dirty="0"/>
          </a:p>
        </p:txBody>
      </p:sp>
    </p:spTree>
    <p:extLst>
      <p:ext uri="{BB962C8B-B14F-4D97-AF65-F5344CB8AC3E}">
        <p14:creationId xmlns:p14="http://schemas.microsoft.com/office/powerpoint/2010/main" val="3993723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洪水与洪灾</a:t>
            </a:r>
            <a:endParaRPr lang="zh-CN" altLang="en-US" dirty="0"/>
          </a:p>
        </p:txBody>
      </p:sp>
      <p:sp>
        <p:nvSpPr>
          <p:cNvPr id="3" name="内容占位符 2"/>
          <p:cNvSpPr>
            <a:spLocks noGrp="1"/>
          </p:cNvSpPr>
          <p:nvPr>
            <p:ph idx="4294967295"/>
          </p:nvPr>
        </p:nvSpPr>
        <p:spPr>
          <a:xfrm>
            <a:off x="628650" y="1532725"/>
            <a:ext cx="7381796" cy="1875493"/>
          </a:xfrm>
        </p:spPr>
        <p:txBody>
          <a:bodyPr>
            <a:noAutofit/>
          </a:bodyPr>
          <a:lstStyle/>
          <a:p>
            <a:r>
              <a:rPr lang="zh-CN" altLang="en-US" sz="2400" dirty="0">
                <a:solidFill>
                  <a:srgbClr val="FF0000"/>
                </a:solidFill>
              </a:rPr>
              <a:t>洪水</a:t>
            </a:r>
            <a:r>
              <a:rPr lang="zh-CN" altLang="en-US" sz="2400" dirty="0"/>
              <a:t>：江河湖海所含水体水量迅猛增加，水位急剧上涨超过常规水位时的自然现象。</a:t>
            </a:r>
            <a:endParaRPr lang="en-US" altLang="zh-CN" sz="2400" dirty="0"/>
          </a:p>
          <a:p>
            <a:r>
              <a:rPr lang="zh-CN" altLang="en-US" sz="2400" dirty="0">
                <a:solidFill>
                  <a:srgbClr val="FF0000"/>
                </a:solidFill>
              </a:rPr>
              <a:t>洪水灾害</a:t>
            </a:r>
            <a:r>
              <a:rPr lang="zh-CN" altLang="en-US" sz="2400" dirty="0"/>
              <a:t>：洪水现象的出现，常会威胁到沿河、滨湖、近海地区的安全，一旦洪水泛滥，就会对人类的生命和财产造成巨大损失。</a:t>
            </a:r>
            <a:endParaRPr lang="en-US" altLang="zh-CN" sz="2400" dirty="0"/>
          </a:p>
          <a:p>
            <a:endParaRPr lang="zh-CN" altLang="en-US" dirty="0"/>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756" y="3495564"/>
            <a:ext cx="2158925" cy="2158925"/>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1571" y="3495564"/>
            <a:ext cx="3144065" cy="2158925"/>
          </a:xfrm>
          <a:prstGeom prst="rect">
            <a:avLst/>
          </a:prstGeom>
        </p:spPr>
      </p:pic>
    </p:spTree>
    <p:extLst>
      <p:ext uri="{BB962C8B-B14F-4D97-AF65-F5344CB8AC3E}">
        <p14:creationId xmlns:p14="http://schemas.microsoft.com/office/powerpoint/2010/main" val="158156348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dirty="0" smtClean="0"/>
              <a:t>5.</a:t>
            </a:r>
            <a:r>
              <a:rPr lang="zh-CN" altLang="en-US" dirty="0" smtClean="0"/>
              <a:t>遥感</a:t>
            </a:r>
            <a:r>
              <a:rPr lang="zh-CN" altLang="en-US" dirty="0"/>
              <a:t>与</a:t>
            </a:r>
            <a:r>
              <a:rPr lang="en-US" altLang="zh-CN" dirty="0"/>
              <a:t>GIS</a:t>
            </a:r>
            <a:r>
              <a:rPr lang="zh-CN" altLang="en-US" dirty="0" smtClean="0"/>
              <a:t>方法</a:t>
            </a:r>
            <a:endParaRPr lang="zh-CN" altLang="en-US" dirty="0"/>
          </a:p>
        </p:txBody>
      </p:sp>
      <p:sp>
        <p:nvSpPr>
          <p:cNvPr id="3" name="文本框 2"/>
          <p:cNvSpPr txBox="1"/>
          <p:nvPr/>
        </p:nvSpPr>
        <p:spPr>
          <a:xfrm>
            <a:off x="742269" y="1822889"/>
            <a:ext cx="2982817" cy="1131079"/>
          </a:xfrm>
          <a:prstGeom prst="rect">
            <a:avLst/>
          </a:prstGeom>
          <a:noFill/>
        </p:spPr>
        <p:txBody>
          <a:bodyPr wrap="square" rtlCol="0">
            <a:spAutoFit/>
          </a:bodyPr>
          <a:lstStyle/>
          <a:p>
            <a:r>
              <a:rPr lang="zh-CN" altLang="en-US" sz="1350" dirty="0"/>
              <a:t>遥感作为空间数据获取的重要手段</a:t>
            </a:r>
            <a:r>
              <a:rPr lang="en-US" altLang="zh-CN" sz="1350" dirty="0"/>
              <a:t>, </a:t>
            </a:r>
            <a:r>
              <a:rPr lang="zh-CN" altLang="en-US" sz="1350" dirty="0"/>
              <a:t>地理信息系统作为空间数据采集、管理、处理、分析、建模和显示的技术系统</a:t>
            </a:r>
            <a:r>
              <a:rPr lang="en-US" altLang="zh-CN" sz="1350" dirty="0"/>
              <a:t>, </a:t>
            </a:r>
            <a:r>
              <a:rPr lang="zh-CN" altLang="en-US" sz="1350" dirty="0"/>
              <a:t>为洪灾风险分析提供重要技术支撑</a:t>
            </a:r>
          </a:p>
        </p:txBody>
      </p:sp>
      <p:sp>
        <p:nvSpPr>
          <p:cNvPr id="4" name="文本框 3"/>
          <p:cNvSpPr txBox="1"/>
          <p:nvPr/>
        </p:nvSpPr>
        <p:spPr>
          <a:xfrm>
            <a:off x="742269" y="3330427"/>
            <a:ext cx="3846416" cy="1131079"/>
          </a:xfrm>
          <a:prstGeom prst="rect">
            <a:avLst/>
          </a:prstGeom>
          <a:noFill/>
        </p:spPr>
        <p:txBody>
          <a:bodyPr wrap="square" rtlCol="0">
            <a:spAutoFit/>
          </a:bodyPr>
          <a:lstStyle/>
          <a:p>
            <a:r>
              <a:rPr lang="zh-CN" altLang="en-US" sz="1350" dirty="0"/>
              <a:t>遥感应用：</a:t>
            </a:r>
            <a:endParaRPr lang="en-US" altLang="zh-CN" sz="1350" dirty="0"/>
          </a:p>
          <a:p>
            <a:pPr marL="214313" indent="-214313">
              <a:buFont typeface="Arial" panose="020B0604020202020204" pitchFamily="34" charset="0"/>
              <a:buChar char="•"/>
            </a:pPr>
            <a:r>
              <a:rPr lang="zh-CN" altLang="en-US" sz="1350" dirty="0"/>
              <a:t>水危险性因子如洪水淹没范围、洪水淹没深度；洪水淹没历时等的提取；</a:t>
            </a:r>
            <a:endParaRPr lang="en-US" altLang="zh-CN" sz="1350" dirty="0"/>
          </a:p>
          <a:p>
            <a:pPr marL="214313" indent="-214313">
              <a:buFont typeface="Arial" panose="020B0604020202020204" pitchFamily="34" charset="0"/>
              <a:buChar char="•"/>
            </a:pPr>
            <a:r>
              <a:rPr lang="zh-CN" altLang="en-US" sz="1350" dirty="0"/>
              <a:t>不同类型承灾体的提取；</a:t>
            </a:r>
            <a:endParaRPr lang="en-US" altLang="zh-CN" sz="1350" dirty="0"/>
          </a:p>
          <a:p>
            <a:pPr marL="214313" indent="-214313">
              <a:buFont typeface="Arial" panose="020B0604020202020204" pitchFamily="34" charset="0"/>
              <a:buChar char="•"/>
            </a:pPr>
            <a:r>
              <a:rPr lang="zh-CN" altLang="en-US" sz="1350" dirty="0"/>
              <a:t>洪灾易损体的调查、水力学模型参数的获取</a:t>
            </a:r>
          </a:p>
        </p:txBody>
      </p:sp>
      <p:sp>
        <p:nvSpPr>
          <p:cNvPr id="5" name="文本框 4"/>
          <p:cNvSpPr txBox="1"/>
          <p:nvPr/>
        </p:nvSpPr>
        <p:spPr>
          <a:xfrm>
            <a:off x="4668193" y="1822889"/>
            <a:ext cx="2520925" cy="3416320"/>
          </a:xfrm>
          <a:prstGeom prst="rect">
            <a:avLst/>
          </a:prstGeom>
          <a:noFill/>
        </p:spPr>
        <p:txBody>
          <a:bodyPr wrap="square" rtlCol="0">
            <a:spAutoFit/>
          </a:bodyPr>
          <a:lstStyle/>
          <a:p>
            <a:pPr marL="214313" indent="-214313">
              <a:buFont typeface="Arial" panose="020B0604020202020204" pitchFamily="34" charset="0"/>
              <a:buChar char="•"/>
            </a:pPr>
            <a:r>
              <a:rPr lang="en-US" altLang="zh-CN" sz="1350" dirty="0">
                <a:solidFill>
                  <a:srgbClr val="FF0000"/>
                </a:solidFill>
              </a:rPr>
              <a:t>GIS </a:t>
            </a:r>
            <a:r>
              <a:rPr lang="zh-CN" altLang="en-US" sz="1350" dirty="0">
                <a:solidFill>
                  <a:srgbClr val="FF0000"/>
                </a:solidFill>
              </a:rPr>
              <a:t>方法</a:t>
            </a:r>
            <a:r>
              <a:rPr lang="zh-CN" altLang="en-US" sz="1350" dirty="0"/>
              <a:t>通常是利用其空间分析功能进行洪灾风险因子的综合分析</a:t>
            </a:r>
            <a:r>
              <a:rPr lang="en-US" altLang="zh-CN" sz="1350" dirty="0"/>
              <a:t>, </a:t>
            </a:r>
            <a:r>
              <a:rPr lang="zh-CN" altLang="en-US" sz="1350" dirty="0"/>
              <a:t>并对洪灾风险的评价结果进行可视化表达。</a:t>
            </a:r>
            <a:endParaRPr lang="en-US" altLang="zh-CN" sz="1350" dirty="0"/>
          </a:p>
          <a:p>
            <a:pPr marL="214313" indent="-214313">
              <a:buFont typeface="Arial" panose="020B0604020202020204" pitchFamily="34" charset="0"/>
              <a:buChar char="•"/>
            </a:pPr>
            <a:r>
              <a:rPr lang="en-US" altLang="zh-CN" sz="1350" dirty="0"/>
              <a:t>GIS </a:t>
            </a:r>
            <a:r>
              <a:rPr lang="zh-CN" altLang="en-US" sz="1350" dirty="0"/>
              <a:t>方法和遥感方法结合为洪灾风险评价提供重要支撑。</a:t>
            </a:r>
            <a:endParaRPr lang="en-US" altLang="zh-CN" sz="1350" dirty="0"/>
          </a:p>
          <a:p>
            <a:pPr marL="214313" indent="-214313">
              <a:buFont typeface="Arial" panose="020B0604020202020204" pitchFamily="34" charset="0"/>
              <a:buChar char="•"/>
            </a:pPr>
            <a:r>
              <a:rPr lang="en-US" altLang="zh-CN" sz="1350" dirty="0"/>
              <a:t>GIS </a:t>
            </a:r>
            <a:r>
              <a:rPr lang="zh-CN" altLang="en-US" sz="1350" dirty="0"/>
              <a:t>方法是自然属性数据和社会经济数据联系的枢纽</a:t>
            </a:r>
            <a:r>
              <a:rPr lang="en-US" altLang="zh-CN" sz="1350" dirty="0"/>
              <a:t>, </a:t>
            </a:r>
            <a:r>
              <a:rPr lang="zh-CN" altLang="en-US" sz="1350" dirty="0"/>
              <a:t>利用 </a:t>
            </a:r>
            <a:r>
              <a:rPr lang="en-US" altLang="zh-CN" sz="1350" dirty="0"/>
              <a:t>GIS </a:t>
            </a:r>
            <a:r>
              <a:rPr lang="zh-CN" altLang="en-US" sz="1350" dirty="0"/>
              <a:t>方法可以将社会经济数据进行空间化处理</a:t>
            </a:r>
            <a:r>
              <a:rPr lang="en-US" altLang="zh-CN" sz="1350" dirty="0"/>
              <a:t>, </a:t>
            </a:r>
            <a:r>
              <a:rPr lang="zh-CN" altLang="en-US" sz="1350" dirty="0"/>
              <a:t>以与自然属性数据相匹配。</a:t>
            </a:r>
          </a:p>
          <a:p>
            <a:pPr marL="214313" indent="-214313">
              <a:buFont typeface="Arial" panose="020B0604020202020204" pitchFamily="34" charset="0"/>
              <a:buChar char="•"/>
            </a:pPr>
            <a:r>
              <a:rPr lang="en-US" altLang="zh-CN" sz="1350" dirty="0"/>
              <a:t>GIS </a:t>
            </a:r>
            <a:r>
              <a:rPr lang="zh-CN" altLang="en-US" sz="1350" dirty="0"/>
              <a:t>方法为洪灾风险评价中自然属性数据和社会经济数据的综合提供了很好的思路</a:t>
            </a:r>
            <a:r>
              <a:rPr lang="en-US" altLang="zh-CN" sz="1350" dirty="0"/>
              <a:t>, </a:t>
            </a:r>
            <a:r>
              <a:rPr lang="zh-CN" altLang="en-US" sz="1350" dirty="0"/>
              <a:t>这样就可以更好的揭示洪灾风险的空间分布。</a:t>
            </a:r>
          </a:p>
        </p:txBody>
      </p:sp>
    </p:spTree>
    <p:extLst>
      <p:ext uri="{BB962C8B-B14F-4D97-AF65-F5344CB8AC3E}">
        <p14:creationId xmlns:p14="http://schemas.microsoft.com/office/powerpoint/2010/main" val="12778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grpId="0"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randombar(horizontal)">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4" presetClass="entr" presetSubtype="10" fill="hold" grpId="0" nodeType="clickEffect">
                                  <p:stCondLst>
                                    <p:cond delay="0"/>
                                  </p:stCondLst>
                                  <p:childTnLst>
                                    <p:set>
                                      <p:cBhvr>
                                        <p:cTn id="29" dur="1" fill="hold">
                                          <p:stCondLst>
                                            <p:cond delay="0"/>
                                          </p:stCondLst>
                                        </p:cTn>
                                        <p:tgtEl>
                                          <p:spTgt spid="5"/>
                                        </p:tgtEl>
                                        <p:attrNameLst>
                                          <p:attrName>style.visibility</p:attrName>
                                        </p:attrNameLst>
                                      </p:cBhvr>
                                      <p:to>
                                        <p:strVal val="visible"/>
                                      </p:to>
                                    </p:set>
                                    <p:animEffect transition="in" filter="randombar(horizontal)">
                                      <p:cBhvr>
                                        <p:cTn id="3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6.</a:t>
            </a:r>
            <a:r>
              <a:rPr lang="zh-CN" altLang="en-US" dirty="0"/>
              <a:t>基于洪灾形成机制的系统评价</a:t>
            </a:r>
            <a:r>
              <a:rPr lang="zh-CN" altLang="en-US" dirty="0" smtClean="0"/>
              <a:t>方法</a:t>
            </a:r>
            <a:endParaRPr lang="zh-CN" altLang="en-US" dirty="0"/>
          </a:p>
        </p:txBody>
      </p:sp>
      <p:sp>
        <p:nvSpPr>
          <p:cNvPr id="3" name="文本框 2"/>
          <p:cNvSpPr txBox="1"/>
          <p:nvPr/>
        </p:nvSpPr>
        <p:spPr>
          <a:xfrm>
            <a:off x="578386" y="1725443"/>
            <a:ext cx="4400014" cy="715581"/>
          </a:xfrm>
          <a:prstGeom prst="rect">
            <a:avLst/>
          </a:prstGeom>
          <a:noFill/>
        </p:spPr>
        <p:txBody>
          <a:bodyPr wrap="square" rtlCol="0">
            <a:spAutoFit/>
          </a:bodyPr>
          <a:lstStyle/>
          <a:p>
            <a:r>
              <a:rPr lang="zh-CN" altLang="en-US" sz="1350" dirty="0"/>
              <a:t>从</a:t>
            </a:r>
            <a:r>
              <a:rPr lang="zh-CN" altLang="en-US" sz="1350" dirty="0">
                <a:solidFill>
                  <a:schemeClr val="accent5"/>
                </a:solidFill>
              </a:rPr>
              <a:t>洪灾形成机制</a:t>
            </a:r>
            <a:r>
              <a:rPr lang="zh-CN" altLang="en-US" sz="1350" dirty="0"/>
              <a:t>的角度出对</a:t>
            </a:r>
            <a:r>
              <a:rPr lang="zh-CN" altLang="en-US" sz="1350" dirty="0">
                <a:solidFill>
                  <a:schemeClr val="accent5"/>
                </a:solidFill>
              </a:rPr>
              <a:t>洪灾风险</a:t>
            </a:r>
            <a:r>
              <a:rPr lang="zh-CN" altLang="en-US" sz="1350" dirty="0"/>
              <a:t>进行评价</a:t>
            </a:r>
            <a:r>
              <a:rPr lang="en-US" altLang="zh-CN" sz="1350" dirty="0"/>
              <a:t>, </a:t>
            </a:r>
            <a:r>
              <a:rPr lang="zh-CN" altLang="en-US" sz="1350" dirty="0"/>
              <a:t>需要深入分析具体区域的</a:t>
            </a:r>
            <a:r>
              <a:rPr lang="zh-CN" altLang="en-US" sz="1350" dirty="0">
                <a:solidFill>
                  <a:schemeClr val="accent5"/>
                </a:solidFill>
              </a:rPr>
              <a:t>洪水特征</a:t>
            </a:r>
            <a:r>
              <a:rPr lang="zh-CN" altLang="en-US" sz="1350" dirty="0"/>
              <a:t>、</a:t>
            </a:r>
            <a:r>
              <a:rPr lang="zh-CN" altLang="en-US" sz="1350" dirty="0">
                <a:solidFill>
                  <a:schemeClr val="accent5"/>
                </a:solidFill>
              </a:rPr>
              <a:t>自然环境特征</a:t>
            </a:r>
            <a:r>
              <a:rPr lang="zh-CN" altLang="en-US" sz="1350" dirty="0"/>
              <a:t>以及</a:t>
            </a:r>
            <a:r>
              <a:rPr lang="zh-CN" altLang="en-US" sz="1350" dirty="0">
                <a:solidFill>
                  <a:schemeClr val="accent5"/>
                </a:solidFill>
              </a:rPr>
              <a:t>社会经济特性</a:t>
            </a:r>
            <a:r>
              <a:rPr lang="zh-CN" altLang="en-US" sz="1350" dirty="0"/>
              <a:t>等</a:t>
            </a:r>
            <a:r>
              <a:rPr lang="en-US" altLang="zh-CN" sz="1350" dirty="0"/>
              <a:t>, </a:t>
            </a:r>
            <a:r>
              <a:rPr lang="zh-CN" altLang="en-US" sz="1350" dirty="0"/>
              <a:t>从而选用恰当的指标评价洪灾风险。</a:t>
            </a:r>
          </a:p>
        </p:txBody>
      </p:sp>
      <p:sp>
        <p:nvSpPr>
          <p:cNvPr id="4" name="文本框 3"/>
          <p:cNvSpPr txBox="1"/>
          <p:nvPr/>
        </p:nvSpPr>
        <p:spPr>
          <a:xfrm>
            <a:off x="628650" y="2698816"/>
            <a:ext cx="4349750" cy="300082"/>
          </a:xfrm>
          <a:prstGeom prst="rect">
            <a:avLst/>
          </a:prstGeom>
          <a:noFill/>
        </p:spPr>
        <p:txBody>
          <a:bodyPr wrap="square" rtlCol="0">
            <a:spAutoFit/>
          </a:bodyPr>
          <a:lstStyle/>
          <a:p>
            <a:r>
              <a:rPr lang="zh-CN" altLang="en-US" sz="1350" dirty="0"/>
              <a:t>基于洪灾形成机制的系统评价方法层次清晰</a:t>
            </a:r>
            <a:r>
              <a:rPr lang="en-US" altLang="zh-CN" sz="1350" dirty="0"/>
              <a:t>, </a:t>
            </a:r>
            <a:r>
              <a:rPr lang="zh-CN" altLang="en-US" sz="1350" dirty="0"/>
              <a:t>评价全面。</a:t>
            </a:r>
          </a:p>
        </p:txBody>
      </p:sp>
      <p:sp>
        <p:nvSpPr>
          <p:cNvPr id="5" name="文本框 4"/>
          <p:cNvSpPr txBox="1"/>
          <p:nvPr/>
        </p:nvSpPr>
        <p:spPr>
          <a:xfrm>
            <a:off x="539559" y="3337481"/>
            <a:ext cx="4527932" cy="1546577"/>
          </a:xfrm>
          <a:prstGeom prst="rect">
            <a:avLst/>
          </a:prstGeom>
          <a:noFill/>
        </p:spPr>
        <p:txBody>
          <a:bodyPr wrap="square" rtlCol="0">
            <a:spAutoFit/>
          </a:bodyPr>
          <a:lstStyle/>
          <a:p>
            <a:pPr marL="214313" indent="-214313">
              <a:buFont typeface="Arial" panose="020B0604020202020204" pitchFamily="34" charset="0"/>
              <a:buChar char="•"/>
            </a:pPr>
            <a:r>
              <a:rPr lang="zh-CN" altLang="en-US" sz="1350" dirty="0"/>
              <a:t>需要对洪灾发生区域进行详细、深入的研究</a:t>
            </a:r>
            <a:r>
              <a:rPr lang="en-US" altLang="zh-CN" sz="1350" dirty="0"/>
              <a:t>, </a:t>
            </a:r>
            <a:r>
              <a:rPr lang="zh-CN" altLang="en-US" sz="1350" dirty="0"/>
              <a:t>深刻揭示区域洪灾风险形成的内在机理</a:t>
            </a:r>
            <a:r>
              <a:rPr lang="en-US" altLang="zh-CN" sz="1350" dirty="0"/>
              <a:t>, </a:t>
            </a:r>
            <a:r>
              <a:rPr lang="zh-CN" altLang="en-US" sz="1350" dirty="0"/>
              <a:t>因地制宜的进行系统评价。不同尺度的洪灾风险评价</a:t>
            </a:r>
            <a:r>
              <a:rPr lang="en-US" altLang="zh-CN" sz="1350" dirty="0"/>
              <a:t>, </a:t>
            </a:r>
            <a:r>
              <a:rPr lang="zh-CN" altLang="en-US" sz="1350" dirty="0"/>
              <a:t>需要从系统的高低层次进行认证分析。</a:t>
            </a:r>
            <a:endParaRPr lang="en-US" altLang="zh-CN" sz="1350" dirty="0"/>
          </a:p>
          <a:p>
            <a:pPr marL="214313" indent="-214313">
              <a:buFont typeface="Arial" panose="020B0604020202020204" pitchFamily="34" charset="0"/>
              <a:buChar char="•"/>
            </a:pPr>
            <a:r>
              <a:rPr lang="zh-CN" altLang="en-US" sz="1350" dirty="0"/>
              <a:t>目前</a:t>
            </a:r>
            <a:r>
              <a:rPr lang="en-US" altLang="zh-CN" sz="1350" dirty="0"/>
              <a:t>, </a:t>
            </a:r>
            <a:r>
              <a:rPr lang="zh-CN" altLang="en-US" sz="1350" dirty="0"/>
              <a:t>从全球尺度、国家尺度、流域尺度、地方</a:t>
            </a:r>
            <a:r>
              <a:rPr lang="en-US" altLang="zh-CN" sz="1350" dirty="0"/>
              <a:t>( </a:t>
            </a:r>
            <a:r>
              <a:rPr lang="zh-CN" altLang="en-US" sz="1350" dirty="0"/>
              <a:t>城市</a:t>
            </a:r>
            <a:r>
              <a:rPr lang="en-US" altLang="zh-CN" sz="1350" dirty="0"/>
              <a:t>) </a:t>
            </a:r>
            <a:r>
              <a:rPr lang="zh-CN" altLang="en-US" sz="1350" dirty="0"/>
              <a:t>尺度对洪灾风险均有研究</a:t>
            </a:r>
            <a:r>
              <a:rPr lang="en-US" altLang="zh-CN" sz="1350" dirty="0"/>
              <a:t>, </a:t>
            </a:r>
            <a:r>
              <a:rPr lang="zh-CN" altLang="en-US" sz="1350" dirty="0"/>
              <a:t>但对洪灾的系统层次、尺度层次关注不够。</a:t>
            </a:r>
          </a:p>
        </p:txBody>
      </p:sp>
    </p:spTree>
    <p:extLst>
      <p:ext uri="{BB962C8B-B14F-4D97-AF65-F5344CB8AC3E}">
        <p14:creationId xmlns:p14="http://schemas.microsoft.com/office/powerpoint/2010/main" val="30487643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总结</a:t>
            </a:r>
            <a:endParaRPr lang="zh-CN" altLang="en-US" dirty="0"/>
          </a:p>
        </p:txBody>
      </p:sp>
      <p:sp>
        <p:nvSpPr>
          <p:cNvPr id="3" name="文本框 2"/>
          <p:cNvSpPr txBox="1"/>
          <p:nvPr/>
        </p:nvSpPr>
        <p:spPr>
          <a:xfrm>
            <a:off x="628650" y="1841659"/>
            <a:ext cx="3590275" cy="923330"/>
          </a:xfrm>
          <a:prstGeom prst="rect">
            <a:avLst/>
          </a:prstGeom>
          <a:noFill/>
        </p:spPr>
        <p:txBody>
          <a:bodyPr wrap="square" rtlCol="0">
            <a:spAutoFit/>
          </a:bodyPr>
          <a:lstStyle/>
          <a:p>
            <a:r>
              <a:rPr lang="zh-CN" altLang="en-US" sz="1350" dirty="0"/>
              <a:t>通过以上对洪灾风险评价的各种方法介绍可以发现</a:t>
            </a:r>
            <a:r>
              <a:rPr lang="en-US" altLang="zh-CN" sz="1350" dirty="0"/>
              <a:t>, </a:t>
            </a:r>
            <a:r>
              <a:rPr lang="zh-CN" altLang="en-US" sz="1350" dirty="0"/>
              <a:t>在洪灾风险评价中对于</a:t>
            </a:r>
            <a:r>
              <a:rPr lang="zh-CN" altLang="en-US" sz="1350" dirty="0">
                <a:solidFill>
                  <a:schemeClr val="accent5"/>
                </a:solidFill>
              </a:rPr>
              <a:t>洪水危险性</a:t>
            </a:r>
            <a:r>
              <a:rPr lang="zh-CN" altLang="en-US" sz="1350" dirty="0"/>
              <a:t>的研究相对较为深入</a:t>
            </a:r>
            <a:r>
              <a:rPr lang="en-US" altLang="zh-CN" sz="1350" dirty="0"/>
              <a:t>, </a:t>
            </a:r>
            <a:r>
              <a:rPr lang="zh-CN" altLang="en-US" sz="1350" dirty="0"/>
              <a:t>但对</a:t>
            </a:r>
            <a:r>
              <a:rPr lang="zh-CN" altLang="en-US" sz="1350" dirty="0">
                <a:solidFill>
                  <a:schemeClr val="accent5"/>
                </a:solidFill>
              </a:rPr>
              <a:t>洪灾易损性</a:t>
            </a:r>
            <a:r>
              <a:rPr lang="zh-CN" altLang="en-US" sz="1350" dirty="0"/>
              <a:t>评价的研究还相对薄弱。</a:t>
            </a:r>
          </a:p>
        </p:txBody>
      </p:sp>
      <p:sp>
        <p:nvSpPr>
          <p:cNvPr id="4" name="文本框 3"/>
          <p:cNvSpPr txBox="1"/>
          <p:nvPr/>
        </p:nvSpPr>
        <p:spPr>
          <a:xfrm>
            <a:off x="628649" y="3107722"/>
            <a:ext cx="3590275" cy="715581"/>
          </a:xfrm>
          <a:prstGeom prst="rect">
            <a:avLst/>
          </a:prstGeom>
          <a:noFill/>
        </p:spPr>
        <p:txBody>
          <a:bodyPr wrap="square" rtlCol="0">
            <a:spAutoFit/>
          </a:bodyPr>
          <a:lstStyle/>
          <a:p>
            <a:r>
              <a:rPr lang="zh-CN" altLang="en-US" sz="1350" dirty="0">
                <a:solidFill>
                  <a:schemeClr val="accent5"/>
                </a:solidFill>
              </a:rPr>
              <a:t>洪灾易损性</a:t>
            </a:r>
            <a:r>
              <a:rPr lang="zh-CN" altLang="en-US" sz="1350" dirty="0"/>
              <a:t>评价通常有两种途径</a:t>
            </a:r>
            <a:r>
              <a:rPr lang="en-US" altLang="zh-CN" sz="1350" dirty="0"/>
              <a:t> </a:t>
            </a:r>
          </a:p>
          <a:p>
            <a:pPr marL="214313" indent="-214313">
              <a:buFont typeface="Arial" panose="020B0604020202020204" pitchFamily="34" charset="0"/>
              <a:buChar char="•"/>
            </a:pPr>
            <a:r>
              <a:rPr lang="zh-CN" altLang="en-US" sz="1350" dirty="0"/>
              <a:t>一种是单独建立各种承灾体基于洪水风险要素的损失率的方法</a:t>
            </a:r>
            <a:r>
              <a:rPr lang="en-US" altLang="zh-CN" sz="1350" dirty="0"/>
              <a:t>, </a:t>
            </a:r>
          </a:p>
        </p:txBody>
      </p:sp>
      <p:sp>
        <p:nvSpPr>
          <p:cNvPr id="5" name="文本框 4"/>
          <p:cNvSpPr txBox="1"/>
          <p:nvPr/>
        </p:nvSpPr>
        <p:spPr>
          <a:xfrm>
            <a:off x="4812556" y="1841659"/>
            <a:ext cx="2437481" cy="1754326"/>
          </a:xfrm>
          <a:prstGeom prst="rect">
            <a:avLst/>
          </a:prstGeom>
          <a:noFill/>
        </p:spPr>
        <p:txBody>
          <a:bodyPr wrap="square" rtlCol="0">
            <a:spAutoFit/>
          </a:bodyPr>
          <a:lstStyle/>
          <a:p>
            <a:r>
              <a:rPr lang="zh-CN" altLang="en-US" sz="1350" dirty="0">
                <a:solidFill>
                  <a:srgbClr val="FF0000"/>
                </a:solidFill>
              </a:rPr>
              <a:t>损失率</a:t>
            </a:r>
            <a:r>
              <a:rPr lang="zh-CN" altLang="en-US" sz="1350" dirty="0"/>
              <a:t>的确定通常是通过场景调查、历史资料分析、经验推测、模型模拟方法得出。洪涝灾害损失率是一个比较难获取的参数</a:t>
            </a:r>
            <a:r>
              <a:rPr lang="en-US" altLang="zh-CN" sz="1350" dirty="0"/>
              <a:t>, </a:t>
            </a:r>
            <a:r>
              <a:rPr lang="zh-CN" altLang="en-US" sz="1350" dirty="0"/>
              <a:t>不同的地区、不同的行业、在不同的致灾条件下其灾损率是不同的。</a:t>
            </a:r>
            <a:endParaRPr lang="en-US" altLang="zh-CN" sz="1350" dirty="0"/>
          </a:p>
          <a:p>
            <a:endParaRPr lang="zh-CN" altLang="en-US" sz="1350" dirty="0"/>
          </a:p>
        </p:txBody>
      </p:sp>
      <p:sp>
        <p:nvSpPr>
          <p:cNvPr id="6" name="文本框 5"/>
          <p:cNvSpPr txBox="1"/>
          <p:nvPr/>
        </p:nvSpPr>
        <p:spPr>
          <a:xfrm>
            <a:off x="628649" y="3961520"/>
            <a:ext cx="3590275" cy="507831"/>
          </a:xfrm>
          <a:prstGeom prst="rect">
            <a:avLst/>
          </a:prstGeom>
          <a:noFill/>
        </p:spPr>
        <p:txBody>
          <a:bodyPr wrap="square" rtlCol="0">
            <a:spAutoFit/>
          </a:bodyPr>
          <a:lstStyle/>
          <a:p>
            <a:pPr marL="214313" indent="-214313">
              <a:buFont typeface="Arial" panose="020B0604020202020204" pitchFamily="34" charset="0"/>
              <a:buChar char="•"/>
            </a:pPr>
            <a:r>
              <a:rPr lang="zh-CN" altLang="en-US" sz="1350" dirty="0"/>
              <a:t>另一种方法是构建指标体系</a:t>
            </a:r>
            <a:r>
              <a:rPr lang="en-US" altLang="zh-CN" sz="1350" dirty="0"/>
              <a:t>, </a:t>
            </a:r>
            <a:r>
              <a:rPr lang="zh-CN" altLang="en-US" sz="1350" dirty="0"/>
              <a:t>综合评价洪灾易损性。</a:t>
            </a:r>
          </a:p>
        </p:txBody>
      </p:sp>
    </p:spTree>
    <p:extLst>
      <p:ext uri="{BB962C8B-B14F-4D97-AF65-F5344CB8AC3E}">
        <p14:creationId xmlns:p14="http://schemas.microsoft.com/office/powerpoint/2010/main" val="470058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2638425" y="1441848"/>
            <a:ext cx="5921681"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4500" dirty="0">
                <a:latin typeface="楷体" panose="02010609060101010101" pitchFamily="49" charset="-122"/>
                <a:ea typeface="楷体" panose="02010609060101010101" pitchFamily="49" charset="-122"/>
              </a:rPr>
              <a:t>防洪规划的原则与内容</a:t>
            </a:r>
            <a:endParaRPr lang="en-US" altLang="zh-CN" sz="45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5966367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防洪规划的依据</a:t>
            </a:r>
            <a:endParaRPr lang="zh-CN" altLang="en-US" dirty="0"/>
          </a:p>
        </p:txBody>
      </p:sp>
      <p:sp>
        <p:nvSpPr>
          <p:cNvPr id="3" name="内容占位符 2"/>
          <p:cNvSpPr>
            <a:spLocks noGrp="1"/>
          </p:cNvSpPr>
          <p:nvPr>
            <p:ph idx="4294967295"/>
          </p:nvPr>
        </p:nvSpPr>
        <p:spPr>
          <a:xfrm>
            <a:off x="628650" y="2081593"/>
            <a:ext cx="4251325" cy="3298825"/>
          </a:xfrm>
        </p:spPr>
        <p:txBody>
          <a:bodyPr>
            <a:normAutofit fontScale="62500" lnSpcReduction="20000"/>
          </a:bodyPr>
          <a:lstStyle/>
          <a:p>
            <a:r>
              <a:rPr lang="zh-CN" altLang="en-US" dirty="0" smtClean="0"/>
              <a:t>法律法规</a:t>
            </a:r>
            <a:endParaRPr lang="en-US" altLang="zh-CN" dirty="0" smtClean="0"/>
          </a:p>
          <a:p>
            <a:pPr lvl="1"/>
            <a:r>
              <a:rPr lang="en-US" altLang="zh-CN" dirty="0"/>
              <a:t>《</a:t>
            </a:r>
            <a:r>
              <a:rPr lang="zh-CN" altLang="en-US" dirty="0"/>
              <a:t>中华人民共和国水法</a:t>
            </a:r>
            <a:r>
              <a:rPr lang="en-US" altLang="zh-CN" dirty="0"/>
              <a:t>》</a:t>
            </a:r>
            <a:r>
              <a:rPr lang="zh-CN" altLang="en-US" dirty="0"/>
              <a:t>；</a:t>
            </a:r>
          </a:p>
          <a:p>
            <a:pPr lvl="1"/>
            <a:r>
              <a:rPr lang="en-US" altLang="zh-CN" dirty="0"/>
              <a:t>《</a:t>
            </a:r>
            <a:r>
              <a:rPr lang="zh-CN" altLang="en-US" dirty="0"/>
              <a:t>中华人民共和国防洪法</a:t>
            </a:r>
            <a:r>
              <a:rPr lang="en-US" altLang="zh-CN" dirty="0"/>
              <a:t>》</a:t>
            </a:r>
          </a:p>
          <a:p>
            <a:r>
              <a:rPr lang="zh-CN" altLang="en-US" dirty="0" smtClean="0"/>
              <a:t>标准规范</a:t>
            </a:r>
            <a:endParaRPr lang="en-US" altLang="zh-CN" dirty="0" smtClean="0"/>
          </a:p>
          <a:p>
            <a:pPr lvl="1"/>
            <a:r>
              <a:rPr lang="zh-CN" altLang="zh-CN" dirty="0"/>
              <a:t>《城市给水工程规划规范》（</a:t>
            </a:r>
            <a:r>
              <a:rPr lang="en-US" altLang="zh-CN" dirty="0"/>
              <a:t>GB50282-98</a:t>
            </a:r>
            <a:r>
              <a:rPr lang="zh-CN" altLang="zh-CN" dirty="0"/>
              <a:t>）；</a:t>
            </a:r>
          </a:p>
          <a:p>
            <a:pPr lvl="1"/>
            <a:r>
              <a:rPr lang="zh-CN" altLang="zh-CN" dirty="0"/>
              <a:t>《城市排水工程规划规范》（</a:t>
            </a:r>
            <a:r>
              <a:rPr lang="en-US" altLang="zh-CN" dirty="0"/>
              <a:t>GB50318-2000</a:t>
            </a:r>
            <a:r>
              <a:rPr lang="zh-CN" altLang="zh-CN" dirty="0"/>
              <a:t>）；</a:t>
            </a:r>
          </a:p>
          <a:p>
            <a:pPr lvl="1"/>
            <a:r>
              <a:rPr lang="zh-CN" altLang="zh-CN" dirty="0"/>
              <a:t>《室外排水设计规范》（</a:t>
            </a:r>
            <a:r>
              <a:rPr lang="en-US" altLang="zh-CN" dirty="0"/>
              <a:t>GB50014-2006</a:t>
            </a:r>
            <a:r>
              <a:rPr lang="zh-CN" altLang="zh-CN" dirty="0"/>
              <a:t>）；</a:t>
            </a:r>
            <a:endParaRPr lang="zh-CN" altLang="zh-CN" sz="900" dirty="0"/>
          </a:p>
          <a:p>
            <a:pPr lvl="1"/>
            <a:r>
              <a:rPr lang="zh-CN" altLang="zh-CN" dirty="0"/>
              <a:t>《堤防工程设计规范》（</a:t>
            </a:r>
            <a:r>
              <a:rPr lang="en-US" altLang="zh-CN" dirty="0"/>
              <a:t>GB50286-98</a:t>
            </a:r>
            <a:r>
              <a:rPr lang="zh-CN" altLang="zh-CN" dirty="0"/>
              <a:t>）；</a:t>
            </a:r>
          </a:p>
          <a:p>
            <a:pPr lvl="1"/>
            <a:r>
              <a:rPr lang="zh-CN" altLang="zh-CN" dirty="0"/>
              <a:t>《防洪标准》（</a:t>
            </a:r>
            <a:r>
              <a:rPr lang="en-US" altLang="zh-CN" dirty="0"/>
              <a:t>GB50201-94</a:t>
            </a:r>
            <a:r>
              <a:rPr lang="zh-CN" altLang="zh-CN" dirty="0"/>
              <a:t>）</a:t>
            </a:r>
            <a:r>
              <a:rPr lang="zh-CN" altLang="zh-CN" dirty="0" smtClean="0"/>
              <a:t>；</a:t>
            </a:r>
            <a:endParaRPr lang="en-US" altLang="zh-CN" dirty="0" smtClean="0"/>
          </a:p>
          <a:p>
            <a:r>
              <a:rPr lang="zh-CN" altLang="en-US" dirty="0" smtClean="0"/>
              <a:t>地方政策法规</a:t>
            </a:r>
            <a:endParaRPr lang="zh-CN" altLang="zh-CN" dirty="0"/>
          </a:p>
          <a:p>
            <a:pPr lvl="1"/>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0231425">
            <a:off x="4535161" y="1964446"/>
            <a:ext cx="1678481" cy="2490329"/>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308966">
            <a:off x="6053175" y="2316115"/>
            <a:ext cx="1507331" cy="2143125"/>
          </a:xfrm>
          <a:prstGeom prst="rect">
            <a:avLst/>
          </a:prstGeom>
          <a:solidFill>
            <a:schemeClr val="accent1">
              <a:lumMod val="75000"/>
            </a:schemeClr>
          </a:solidFill>
        </p:spPr>
      </p:pic>
    </p:spTree>
    <p:extLst>
      <p:ext uri="{BB962C8B-B14F-4D97-AF65-F5344CB8AC3E}">
        <p14:creationId xmlns:p14="http://schemas.microsoft.com/office/powerpoint/2010/main" val="2648223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10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3">
                                            <p:txEl>
                                              <p:pRg st="0" end="0"/>
                                            </p:txEl>
                                          </p:spTgt>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p:cTn id="13" dur="10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4" dur="1000" fill="hold"/>
                                        <p:tgtEl>
                                          <p:spTgt spid="3">
                                            <p:txEl>
                                              <p:pRg st="1" end="1"/>
                                            </p:txEl>
                                          </p:spTgt>
                                        </p:tgtEl>
                                        <p:attrNameLst>
                                          <p:attrName>ppt_h</p:attrName>
                                        </p:attrNameLst>
                                      </p:cBhvr>
                                      <p:tavLst>
                                        <p:tav tm="0">
                                          <p:val>
                                            <p:fltVal val="0"/>
                                          </p:val>
                                        </p:tav>
                                        <p:tav tm="100000">
                                          <p:val>
                                            <p:strVal val="#ppt_h"/>
                                          </p:val>
                                        </p:tav>
                                      </p:tavLst>
                                    </p:anim>
                                    <p:anim calcmode="lin" valueType="num">
                                      <p:cBhvr>
                                        <p:cTn id="15" dur="1000" fill="hold"/>
                                        <p:tgtEl>
                                          <p:spTgt spid="3">
                                            <p:txEl>
                                              <p:pRg st="1" end="1"/>
                                            </p:txEl>
                                          </p:spTgt>
                                        </p:tgtEl>
                                        <p:attrNameLst>
                                          <p:attrName>style.rotation</p:attrName>
                                        </p:attrNameLst>
                                      </p:cBhvr>
                                      <p:tavLst>
                                        <p:tav tm="0">
                                          <p:val>
                                            <p:fltVal val="90"/>
                                          </p:val>
                                        </p:tav>
                                        <p:tav tm="100000">
                                          <p:val>
                                            <p:fltVal val="0"/>
                                          </p:val>
                                        </p:tav>
                                      </p:tavLst>
                                    </p:anim>
                                    <p:animEffect transition="in" filter="fade">
                                      <p:cBhvr>
                                        <p:cTn id="16" dur="1000"/>
                                        <p:tgtEl>
                                          <p:spTgt spid="3">
                                            <p:txEl>
                                              <p:pRg st="1" end="1"/>
                                            </p:txEl>
                                          </p:spTgt>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p:cTn id="19" dur="1000" fill="hold"/>
                                        <p:tgtEl>
                                          <p:spTgt spid="3">
                                            <p:txEl>
                                              <p:pRg st="2" end="2"/>
                                            </p:txEl>
                                          </p:spTgt>
                                        </p:tgtEl>
                                        <p:attrNameLst>
                                          <p:attrName>ppt_w</p:attrName>
                                        </p:attrNameLst>
                                      </p:cBhvr>
                                      <p:tavLst>
                                        <p:tav tm="0">
                                          <p:val>
                                            <p:fltVal val="0"/>
                                          </p:val>
                                        </p:tav>
                                        <p:tav tm="100000">
                                          <p:val>
                                            <p:strVal val="#ppt_w"/>
                                          </p:val>
                                        </p:tav>
                                      </p:tavLst>
                                    </p:anim>
                                    <p:anim calcmode="lin" valueType="num">
                                      <p:cBhvr>
                                        <p:cTn id="20" dur="1000" fill="hold"/>
                                        <p:tgtEl>
                                          <p:spTgt spid="3">
                                            <p:txEl>
                                              <p:pRg st="2" end="2"/>
                                            </p:txEl>
                                          </p:spTgt>
                                        </p:tgtEl>
                                        <p:attrNameLst>
                                          <p:attrName>ppt_h</p:attrName>
                                        </p:attrNameLst>
                                      </p:cBhvr>
                                      <p:tavLst>
                                        <p:tav tm="0">
                                          <p:val>
                                            <p:fltVal val="0"/>
                                          </p:val>
                                        </p:tav>
                                        <p:tav tm="100000">
                                          <p:val>
                                            <p:strVal val="#ppt_h"/>
                                          </p:val>
                                        </p:tav>
                                      </p:tavLst>
                                    </p:anim>
                                    <p:anim calcmode="lin" valueType="num">
                                      <p:cBhvr>
                                        <p:cTn id="21" dur="1000" fill="hold"/>
                                        <p:tgtEl>
                                          <p:spTgt spid="3">
                                            <p:txEl>
                                              <p:pRg st="2" end="2"/>
                                            </p:txEl>
                                          </p:spTgt>
                                        </p:tgtEl>
                                        <p:attrNameLst>
                                          <p:attrName>style.rotation</p:attrName>
                                        </p:attrNameLst>
                                      </p:cBhvr>
                                      <p:tavLst>
                                        <p:tav tm="0">
                                          <p:val>
                                            <p:fltVal val="90"/>
                                          </p:val>
                                        </p:tav>
                                        <p:tav tm="100000">
                                          <p:val>
                                            <p:fltVal val="0"/>
                                          </p:val>
                                        </p:tav>
                                      </p:tavLst>
                                    </p:anim>
                                    <p:animEffect transition="in" filter="fade">
                                      <p:cBhvr>
                                        <p:cTn id="22" dur="10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 calcmode="lin" valueType="num">
                                      <p:cBhvr>
                                        <p:cTn id="27" dur="10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
                                            <p:txEl>
                                              <p:pRg st="3" end="3"/>
                                            </p:txEl>
                                          </p:spTgt>
                                        </p:tgtEl>
                                        <p:attrNameLst>
                                          <p:attrName>style.rotation</p:attrName>
                                        </p:attrNameLst>
                                      </p:cBhvr>
                                      <p:tavLst>
                                        <p:tav tm="0">
                                          <p:val>
                                            <p:fltVal val="90"/>
                                          </p:val>
                                        </p:tav>
                                        <p:tav tm="100000">
                                          <p:val>
                                            <p:fltVal val="0"/>
                                          </p:val>
                                        </p:tav>
                                      </p:tavLst>
                                    </p:anim>
                                    <p:animEffect transition="in" filter="fade">
                                      <p:cBhvr>
                                        <p:cTn id="30" dur="1000"/>
                                        <p:tgtEl>
                                          <p:spTgt spid="3">
                                            <p:txEl>
                                              <p:pRg st="3" end="3"/>
                                            </p:txEl>
                                          </p:spTgt>
                                        </p:tgtEl>
                                      </p:cBhvr>
                                    </p:animEffect>
                                  </p:childTnLst>
                                </p:cTn>
                              </p:par>
                              <p:par>
                                <p:cTn id="31" presetID="31" presetClass="entr" presetSubtype="0" fill="hold" grpId="0"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p:cTn id="33" dur="10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
                                            <p:txEl>
                                              <p:pRg st="4" end="4"/>
                                            </p:txEl>
                                          </p:spTgt>
                                        </p:tgtEl>
                                        <p:attrNameLst>
                                          <p:attrName>style.rotation</p:attrName>
                                        </p:attrNameLst>
                                      </p:cBhvr>
                                      <p:tavLst>
                                        <p:tav tm="0">
                                          <p:val>
                                            <p:fltVal val="90"/>
                                          </p:val>
                                        </p:tav>
                                        <p:tav tm="100000">
                                          <p:val>
                                            <p:fltVal val="0"/>
                                          </p:val>
                                        </p:tav>
                                      </p:tavLst>
                                    </p:anim>
                                    <p:animEffect transition="in" filter="fade">
                                      <p:cBhvr>
                                        <p:cTn id="36" dur="1000"/>
                                        <p:tgtEl>
                                          <p:spTgt spid="3">
                                            <p:txEl>
                                              <p:pRg st="4" end="4"/>
                                            </p:txEl>
                                          </p:spTgt>
                                        </p:tgtEl>
                                      </p:cBhvr>
                                    </p:animEffect>
                                  </p:childTnLst>
                                </p:cTn>
                              </p:par>
                              <p:par>
                                <p:cTn id="37" presetID="31" presetClass="entr" presetSubtype="0" fill="hold" grpId="0" nodeType="withEffect">
                                  <p:stCondLst>
                                    <p:cond delay="0"/>
                                  </p:stCondLst>
                                  <p:childTnLst>
                                    <p:set>
                                      <p:cBhvr>
                                        <p:cTn id="38" dur="1" fill="hold">
                                          <p:stCondLst>
                                            <p:cond delay="0"/>
                                          </p:stCondLst>
                                        </p:cTn>
                                        <p:tgtEl>
                                          <p:spTgt spid="3">
                                            <p:txEl>
                                              <p:pRg st="5" end="5"/>
                                            </p:txEl>
                                          </p:spTgt>
                                        </p:tgtEl>
                                        <p:attrNameLst>
                                          <p:attrName>style.visibility</p:attrName>
                                        </p:attrNameLst>
                                      </p:cBhvr>
                                      <p:to>
                                        <p:strVal val="visible"/>
                                      </p:to>
                                    </p:set>
                                    <p:anim calcmode="lin" valueType="num">
                                      <p:cBhvr>
                                        <p:cTn id="39" dur="1000" fill="hold"/>
                                        <p:tgtEl>
                                          <p:spTgt spid="3">
                                            <p:txEl>
                                              <p:pRg st="5" end="5"/>
                                            </p:txEl>
                                          </p:spTgt>
                                        </p:tgtEl>
                                        <p:attrNameLst>
                                          <p:attrName>ppt_w</p:attrName>
                                        </p:attrNameLst>
                                      </p:cBhvr>
                                      <p:tavLst>
                                        <p:tav tm="0">
                                          <p:val>
                                            <p:fltVal val="0"/>
                                          </p:val>
                                        </p:tav>
                                        <p:tav tm="100000">
                                          <p:val>
                                            <p:strVal val="#ppt_w"/>
                                          </p:val>
                                        </p:tav>
                                      </p:tavLst>
                                    </p:anim>
                                    <p:anim calcmode="lin" valueType="num">
                                      <p:cBhvr>
                                        <p:cTn id="40" dur="1000" fill="hold"/>
                                        <p:tgtEl>
                                          <p:spTgt spid="3">
                                            <p:txEl>
                                              <p:pRg st="5" end="5"/>
                                            </p:txEl>
                                          </p:spTgt>
                                        </p:tgtEl>
                                        <p:attrNameLst>
                                          <p:attrName>ppt_h</p:attrName>
                                        </p:attrNameLst>
                                      </p:cBhvr>
                                      <p:tavLst>
                                        <p:tav tm="0">
                                          <p:val>
                                            <p:fltVal val="0"/>
                                          </p:val>
                                        </p:tav>
                                        <p:tav tm="100000">
                                          <p:val>
                                            <p:strVal val="#ppt_h"/>
                                          </p:val>
                                        </p:tav>
                                      </p:tavLst>
                                    </p:anim>
                                    <p:anim calcmode="lin" valueType="num">
                                      <p:cBhvr>
                                        <p:cTn id="41" dur="1000" fill="hold"/>
                                        <p:tgtEl>
                                          <p:spTgt spid="3">
                                            <p:txEl>
                                              <p:pRg st="5" end="5"/>
                                            </p:txEl>
                                          </p:spTgt>
                                        </p:tgtEl>
                                        <p:attrNameLst>
                                          <p:attrName>style.rotation</p:attrName>
                                        </p:attrNameLst>
                                      </p:cBhvr>
                                      <p:tavLst>
                                        <p:tav tm="0">
                                          <p:val>
                                            <p:fltVal val="90"/>
                                          </p:val>
                                        </p:tav>
                                        <p:tav tm="100000">
                                          <p:val>
                                            <p:fltVal val="0"/>
                                          </p:val>
                                        </p:tav>
                                      </p:tavLst>
                                    </p:anim>
                                    <p:animEffect transition="in" filter="fade">
                                      <p:cBhvr>
                                        <p:cTn id="42" dur="1000"/>
                                        <p:tgtEl>
                                          <p:spTgt spid="3">
                                            <p:txEl>
                                              <p:pRg st="5" end="5"/>
                                            </p:txEl>
                                          </p:spTgt>
                                        </p:tgtEl>
                                      </p:cBhvr>
                                    </p:animEffect>
                                  </p:childTnLst>
                                </p:cTn>
                              </p:par>
                              <p:par>
                                <p:cTn id="43" presetID="31"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anim calcmode="lin" valueType="num">
                                      <p:cBhvr>
                                        <p:cTn id="45" dur="10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6" dur="1000" fill="hold"/>
                                        <p:tgtEl>
                                          <p:spTgt spid="3">
                                            <p:txEl>
                                              <p:pRg st="6" end="6"/>
                                            </p:txEl>
                                          </p:spTgt>
                                        </p:tgtEl>
                                        <p:attrNameLst>
                                          <p:attrName>ppt_h</p:attrName>
                                        </p:attrNameLst>
                                      </p:cBhvr>
                                      <p:tavLst>
                                        <p:tav tm="0">
                                          <p:val>
                                            <p:fltVal val="0"/>
                                          </p:val>
                                        </p:tav>
                                        <p:tav tm="100000">
                                          <p:val>
                                            <p:strVal val="#ppt_h"/>
                                          </p:val>
                                        </p:tav>
                                      </p:tavLst>
                                    </p:anim>
                                    <p:anim calcmode="lin" valueType="num">
                                      <p:cBhvr>
                                        <p:cTn id="47" dur="1000" fill="hold"/>
                                        <p:tgtEl>
                                          <p:spTgt spid="3">
                                            <p:txEl>
                                              <p:pRg st="6" end="6"/>
                                            </p:txEl>
                                          </p:spTgt>
                                        </p:tgtEl>
                                        <p:attrNameLst>
                                          <p:attrName>style.rotation</p:attrName>
                                        </p:attrNameLst>
                                      </p:cBhvr>
                                      <p:tavLst>
                                        <p:tav tm="0">
                                          <p:val>
                                            <p:fltVal val="90"/>
                                          </p:val>
                                        </p:tav>
                                        <p:tav tm="100000">
                                          <p:val>
                                            <p:fltVal val="0"/>
                                          </p:val>
                                        </p:tav>
                                      </p:tavLst>
                                    </p:anim>
                                    <p:animEffect transition="in" filter="fade">
                                      <p:cBhvr>
                                        <p:cTn id="48" dur="1000"/>
                                        <p:tgtEl>
                                          <p:spTgt spid="3">
                                            <p:txEl>
                                              <p:pRg st="6" end="6"/>
                                            </p:txEl>
                                          </p:spTgt>
                                        </p:tgtEl>
                                      </p:cBhvr>
                                    </p:animEffect>
                                  </p:childTnLst>
                                </p:cTn>
                              </p:par>
                              <p:par>
                                <p:cTn id="49" presetID="31" presetClass="entr" presetSubtype="0" fill="hold" grpId="0" nodeType="withEffect">
                                  <p:stCondLst>
                                    <p:cond delay="0"/>
                                  </p:stCondLst>
                                  <p:childTnLst>
                                    <p:set>
                                      <p:cBhvr>
                                        <p:cTn id="50" dur="1" fill="hold">
                                          <p:stCondLst>
                                            <p:cond delay="0"/>
                                          </p:stCondLst>
                                        </p:cTn>
                                        <p:tgtEl>
                                          <p:spTgt spid="3">
                                            <p:txEl>
                                              <p:pRg st="7" end="7"/>
                                            </p:txEl>
                                          </p:spTgt>
                                        </p:tgtEl>
                                        <p:attrNameLst>
                                          <p:attrName>style.visibility</p:attrName>
                                        </p:attrNameLst>
                                      </p:cBhvr>
                                      <p:to>
                                        <p:strVal val="visible"/>
                                      </p:to>
                                    </p:set>
                                    <p:anim calcmode="lin" valueType="num">
                                      <p:cBhvr>
                                        <p:cTn id="51" dur="1000" fill="hold"/>
                                        <p:tgtEl>
                                          <p:spTgt spid="3">
                                            <p:txEl>
                                              <p:pRg st="7" end="7"/>
                                            </p:txEl>
                                          </p:spTgt>
                                        </p:tgtEl>
                                        <p:attrNameLst>
                                          <p:attrName>ppt_w</p:attrName>
                                        </p:attrNameLst>
                                      </p:cBhvr>
                                      <p:tavLst>
                                        <p:tav tm="0">
                                          <p:val>
                                            <p:fltVal val="0"/>
                                          </p:val>
                                        </p:tav>
                                        <p:tav tm="100000">
                                          <p:val>
                                            <p:strVal val="#ppt_w"/>
                                          </p:val>
                                        </p:tav>
                                      </p:tavLst>
                                    </p:anim>
                                    <p:anim calcmode="lin" valueType="num">
                                      <p:cBhvr>
                                        <p:cTn id="52" dur="1000" fill="hold"/>
                                        <p:tgtEl>
                                          <p:spTgt spid="3">
                                            <p:txEl>
                                              <p:pRg st="7" end="7"/>
                                            </p:txEl>
                                          </p:spTgt>
                                        </p:tgtEl>
                                        <p:attrNameLst>
                                          <p:attrName>ppt_h</p:attrName>
                                        </p:attrNameLst>
                                      </p:cBhvr>
                                      <p:tavLst>
                                        <p:tav tm="0">
                                          <p:val>
                                            <p:fltVal val="0"/>
                                          </p:val>
                                        </p:tav>
                                        <p:tav tm="100000">
                                          <p:val>
                                            <p:strVal val="#ppt_h"/>
                                          </p:val>
                                        </p:tav>
                                      </p:tavLst>
                                    </p:anim>
                                    <p:anim calcmode="lin" valueType="num">
                                      <p:cBhvr>
                                        <p:cTn id="53" dur="1000" fill="hold"/>
                                        <p:tgtEl>
                                          <p:spTgt spid="3">
                                            <p:txEl>
                                              <p:pRg st="7" end="7"/>
                                            </p:txEl>
                                          </p:spTgt>
                                        </p:tgtEl>
                                        <p:attrNameLst>
                                          <p:attrName>style.rotation</p:attrName>
                                        </p:attrNameLst>
                                      </p:cBhvr>
                                      <p:tavLst>
                                        <p:tav tm="0">
                                          <p:val>
                                            <p:fltVal val="90"/>
                                          </p:val>
                                        </p:tav>
                                        <p:tav tm="100000">
                                          <p:val>
                                            <p:fltVal val="0"/>
                                          </p:val>
                                        </p:tav>
                                      </p:tavLst>
                                    </p:anim>
                                    <p:animEffect transition="in" filter="fade">
                                      <p:cBhvr>
                                        <p:cTn id="54" dur="1000"/>
                                        <p:tgtEl>
                                          <p:spTgt spid="3">
                                            <p:txEl>
                                              <p:pRg st="7" end="7"/>
                                            </p:txEl>
                                          </p:spTgt>
                                        </p:tgtEl>
                                      </p:cBhvr>
                                    </p:animEffect>
                                  </p:childTnLst>
                                </p:cTn>
                              </p:par>
                              <p:par>
                                <p:cTn id="55" presetID="31" presetClass="entr" presetSubtype="0" fill="hold" grpId="0" nodeType="withEffect">
                                  <p:stCondLst>
                                    <p:cond delay="0"/>
                                  </p:stCondLst>
                                  <p:childTnLst>
                                    <p:set>
                                      <p:cBhvr>
                                        <p:cTn id="56" dur="1" fill="hold">
                                          <p:stCondLst>
                                            <p:cond delay="0"/>
                                          </p:stCondLst>
                                        </p:cTn>
                                        <p:tgtEl>
                                          <p:spTgt spid="3">
                                            <p:txEl>
                                              <p:pRg st="8" end="8"/>
                                            </p:txEl>
                                          </p:spTgt>
                                        </p:tgtEl>
                                        <p:attrNameLst>
                                          <p:attrName>style.visibility</p:attrName>
                                        </p:attrNameLst>
                                      </p:cBhvr>
                                      <p:to>
                                        <p:strVal val="visible"/>
                                      </p:to>
                                    </p:set>
                                    <p:anim calcmode="lin" valueType="num">
                                      <p:cBhvr>
                                        <p:cTn id="57" dur="10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8" dur="1000" fill="hold"/>
                                        <p:tgtEl>
                                          <p:spTgt spid="3">
                                            <p:txEl>
                                              <p:pRg st="8" end="8"/>
                                            </p:txEl>
                                          </p:spTgt>
                                        </p:tgtEl>
                                        <p:attrNameLst>
                                          <p:attrName>ppt_h</p:attrName>
                                        </p:attrNameLst>
                                      </p:cBhvr>
                                      <p:tavLst>
                                        <p:tav tm="0">
                                          <p:val>
                                            <p:fltVal val="0"/>
                                          </p:val>
                                        </p:tav>
                                        <p:tav tm="100000">
                                          <p:val>
                                            <p:strVal val="#ppt_h"/>
                                          </p:val>
                                        </p:tav>
                                      </p:tavLst>
                                    </p:anim>
                                    <p:anim calcmode="lin" valueType="num">
                                      <p:cBhvr>
                                        <p:cTn id="59" dur="1000" fill="hold"/>
                                        <p:tgtEl>
                                          <p:spTgt spid="3">
                                            <p:txEl>
                                              <p:pRg st="8" end="8"/>
                                            </p:txEl>
                                          </p:spTgt>
                                        </p:tgtEl>
                                        <p:attrNameLst>
                                          <p:attrName>style.rotation</p:attrName>
                                        </p:attrNameLst>
                                      </p:cBhvr>
                                      <p:tavLst>
                                        <p:tav tm="0">
                                          <p:val>
                                            <p:fltVal val="90"/>
                                          </p:val>
                                        </p:tav>
                                        <p:tav tm="100000">
                                          <p:val>
                                            <p:fltVal val="0"/>
                                          </p:val>
                                        </p:tav>
                                      </p:tavLst>
                                    </p:anim>
                                    <p:animEffect transition="in" filter="fade">
                                      <p:cBhvr>
                                        <p:cTn id="60" dur="1000"/>
                                        <p:tgtEl>
                                          <p:spTgt spid="3">
                                            <p:txEl>
                                              <p:pRg st="8" end="8"/>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31" presetClass="entr" presetSubtype="0" fill="hold" grpId="0" nodeType="clickEffect">
                                  <p:stCondLst>
                                    <p:cond delay="0"/>
                                  </p:stCondLst>
                                  <p:childTnLst>
                                    <p:set>
                                      <p:cBhvr>
                                        <p:cTn id="64" dur="1" fill="hold">
                                          <p:stCondLst>
                                            <p:cond delay="0"/>
                                          </p:stCondLst>
                                        </p:cTn>
                                        <p:tgtEl>
                                          <p:spTgt spid="3">
                                            <p:txEl>
                                              <p:pRg st="9" end="9"/>
                                            </p:txEl>
                                          </p:spTgt>
                                        </p:tgtEl>
                                        <p:attrNameLst>
                                          <p:attrName>style.visibility</p:attrName>
                                        </p:attrNameLst>
                                      </p:cBhvr>
                                      <p:to>
                                        <p:strVal val="visible"/>
                                      </p:to>
                                    </p:set>
                                    <p:anim calcmode="lin" valueType="num">
                                      <p:cBhvr>
                                        <p:cTn id="65" dur="1000" fill="hold"/>
                                        <p:tgtEl>
                                          <p:spTgt spid="3">
                                            <p:txEl>
                                              <p:pRg st="9" end="9"/>
                                            </p:txEl>
                                          </p:spTgt>
                                        </p:tgtEl>
                                        <p:attrNameLst>
                                          <p:attrName>ppt_w</p:attrName>
                                        </p:attrNameLst>
                                      </p:cBhvr>
                                      <p:tavLst>
                                        <p:tav tm="0">
                                          <p:val>
                                            <p:fltVal val="0"/>
                                          </p:val>
                                        </p:tav>
                                        <p:tav tm="100000">
                                          <p:val>
                                            <p:strVal val="#ppt_w"/>
                                          </p:val>
                                        </p:tav>
                                      </p:tavLst>
                                    </p:anim>
                                    <p:anim calcmode="lin" valueType="num">
                                      <p:cBhvr>
                                        <p:cTn id="66" dur="1000" fill="hold"/>
                                        <p:tgtEl>
                                          <p:spTgt spid="3">
                                            <p:txEl>
                                              <p:pRg st="9" end="9"/>
                                            </p:txEl>
                                          </p:spTgt>
                                        </p:tgtEl>
                                        <p:attrNameLst>
                                          <p:attrName>ppt_h</p:attrName>
                                        </p:attrNameLst>
                                      </p:cBhvr>
                                      <p:tavLst>
                                        <p:tav tm="0">
                                          <p:val>
                                            <p:fltVal val="0"/>
                                          </p:val>
                                        </p:tav>
                                        <p:tav tm="100000">
                                          <p:val>
                                            <p:strVal val="#ppt_h"/>
                                          </p:val>
                                        </p:tav>
                                      </p:tavLst>
                                    </p:anim>
                                    <p:anim calcmode="lin" valueType="num">
                                      <p:cBhvr>
                                        <p:cTn id="67" dur="1000" fill="hold"/>
                                        <p:tgtEl>
                                          <p:spTgt spid="3">
                                            <p:txEl>
                                              <p:pRg st="9" end="9"/>
                                            </p:txEl>
                                          </p:spTgt>
                                        </p:tgtEl>
                                        <p:attrNameLst>
                                          <p:attrName>style.rotation</p:attrName>
                                        </p:attrNameLst>
                                      </p:cBhvr>
                                      <p:tavLst>
                                        <p:tav tm="0">
                                          <p:val>
                                            <p:fltVal val="90"/>
                                          </p:val>
                                        </p:tav>
                                        <p:tav tm="100000">
                                          <p:val>
                                            <p:fltVal val="0"/>
                                          </p:val>
                                        </p:tav>
                                      </p:tavLst>
                                    </p:anim>
                                    <p:animEffect transition="in" filter="fade">
                                      <p:cBhvr>
                                        <p:cTn id="68" dur="1000"/>
                                        <p:tgtEl>
                                          <p:spTgt spid="3">
                                            <p:txEl>
                                              <p:pRg st="9" end="9"/>
                                            </p:txEl>
                                          </p:spTgt>
                                        </p:tgtEl>
                                      </p:cBhvr>
                                    </p:animEffect>
                                  </p:childTnLst>
                                </p:cTn>
                              </p:par>
                            </p:childTnLst>
                          </p:cTn>
                        </p:par>
                      </p:childTnLst>
                    </p:cTn>
                  </p:par>
                  <p:par>
                    <p:cTn id="69" fill="hold">
                      <p:stCondLst>
                        <p:cond delay="indefinite"/>
                      </p:stCondLst>
                      <p:childTnLst>
                        <p:par>
                          <p:cTn id="70" fill="hold">
                            <p:stCondLst>
                              <p:cond delay="0"/>
                            </p:stCondLst>
                            <p:childTnLst>
                              <p:par>
                                <p:cTn id="71" presetID="14" presetClass="entr" presetSubtype="10" fill="hold" nodeType="clickEffect">
                                  <p:stCondLst>
                                    <p:cond delay="0"/>
                                  </p:stCondLst>
                                  <p:childTnLst>
                                    <p:set>
                                      <p:cBhvr>
                                        <p:cTn id="72" dur="1" fill="hold">
                                          <p:stCondLst>
                                            <p:cond delay="0"/>
                                          </p:stCondLst>
                                        </p:cTn>
                                        <p:tgtEl>
                                          <p:spTgt spid="4"/>
                                        </p:tgtEl>
                                        <p:attrNameLst>
                                          <p:attrName>style.visibility</p:attrName>
                                        </p:attrNameLst>
                                      </p:cBhvr>
                                      <p:to>
                                        <p:strVal val="visible"/>
                                      </p:to>
                                    </p:set>
                                    <p:animEffect transition="in" filter="randombar(horizontal)">
                                      <p:cBhvr>
                                        <p:cTn id="73" dur="500"/>
                                        <p:tgtEl>
                                          <p:spTgt spid="4"/>
                                        </p:tgtEl>
                                      </p:cBhvr>
                                    </p:animEffect>
                                  </p:childTnLst>
                                </p:cTn>
                              </p:par>
                            </p:childTnLst>
                          </p:cTn>
                        </p:par>
                      </p:childTnLst>
                    </p:cTn>
                  </p:par>
                  <p:par>
                    <p:cTn id="74" fill="hold">
                      <p:stCondLst>
                        <p:cond delay="indefinite"/>
                      </p:stCondLst>
                      <p:childTnLst>
                        <p:par>
                          <p:cTn id="75" fill="hold">
                            <p:stCondLst>
                              <p:cond delay="0"/>
                            </p:stCondLst>
                            <p:childTnLst>
                              <p:par>
                                <p:cTn id="76" presetID="14" presetClass="entr" presetSubtype="10" fill="hold" nodeType="clickEffect">
                                  <p:stCondLst>
                                    <p:cond delay="0"/>
                                  </p:stCondLst>
                                  <p:childTnLst>
                                    <p:set>
                                      <p:cBhvr>
                                        <p:cTn id="77" dur="1" fill="hold">
                                          <p:stCondLst>
                                            <p:cond delay="0"/>
                                          </p:stCondLst>
                                        </p:cTn>
                                        <p:tgtEl>
                                          <p:spTgt spid="5"/>
                                        </p:tgtEl>
                                        <p:attrNameLst>
                                          <p:attrName>style.visibility</p:attrName>
                                        </p:attrNameLst>
                                      </p:cBhvr>
                                      <p:to>
                                        <p:strVal val="visible"/>
                                      </p:to>
                                    </p:set>
                                    <p:animEffect transition="in" filter="randombar(horizontal)">
                                      <p:cBhvr>
                                        <p:cTn id="7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防洪规划的原则</a:t>
            </a:r>
            <a:endParaRPr lang="zh-CN" altLang="en-US" dirty="0"/>
          </a:p>
        </p:txBody>
      </p:sp>
      <p:sp>
        <p:nvSpPr>
          <p:cNvPr id="3" name="内容占位符 2"/>
          <p:cNvSpPr>
            <a:spLocks noGrp="1"/>
          </p:cNvSpPr>
          <p:nvPr>
            <p:ph idx="4294967295"/>
          </p:nvPr>
        </p:nvSpPr>
        <p:spPr>
          <a:xfrm>
            <a:off x="628650" y="1737500"/>
            <a:ext cx="4400550" cy="2909887"/>
          </a:xfrm>
        </p:spPr>
        <p:txBody>
          <a:bodyPr>
            <a:normAutofit/>
          </a:bodyPr>
          <a:lstStyle/>
          <a:p>
            <a:pPr>
              <a:buFont typeface="+mj-lt"/>
              <a:buAutoNum type="arabicPeriod"/>
            </a:pPr>
            <a:r>
              <a:rPr lang="zh-CN" altLang="en-US" sz="1800" dirty="0"/>
              <a:t>确保重点、兼顾一般的原则。</a:t>
            </a:r>
            <a:endParaRPr lang="en-US" altLang="zh-CN" sz="1800" dirty="0"/>
          </a:p>
          <a:p>
            <a:pPr>
              <a:buFont typeface="+mj-lt"/>
              <a:buAutoNum type="arabicPeriod"/>
            </a:pPr>
            <a:r>
              <a:rPr lang="zh-CN" altLang="en-US" sz="1800" dirty="0"/>
              <a:t>防汛和抗旱相结合的原则。</a:t>
            </a:r>
            <a:endParaRPr lang="en-US" altLang="zh-CN" sz="1800" dirty="0"/>
          </a:p>
          <a:p>
            <a:pPr>
              <a:buFont typeface="+mj-lt"/>
              <a:buAutoNum type="arabicPeriod"/>
            </a:pPr>
            <a:r>
              <a:rPr lang="zh-CN" altLang="en-US" sz="1800" dirty="0"/>
              <a:t>工程措施和非工程措施相结合的原则。</a:t>
            </a:r>
            <a:endParaRPr lang="en-US" altLang="zh-CN" sz="1800" dirty="0"/>
          </a:p>
          <a:p>
            <a:pPr>
              <a:buFont typeface="+mj-lt"/>
              <a:buAutoNum type="arabicPeriod"/>
            </a:pPr>
            <a:r>
              <a:rPr lang="zh-CN" altLang="en-US" sz="1800" dirty="0"/>
              <a:t>遵循洪涝规律，体现国民经济对防洪的要求的原则。</a:t>
            </a:r>
            <a:endParaRPr lang="en-US" altLang="zh-CN" sz="1800" dirty="0"/>
          </a:p>
          <a:p>
            <a:pPr>
              <a:buFont typeface="+mj-lt"/>
              <a:buAutoNum type="arabicPeriod"/>
            </a:pPr>
            <a:r>
              <a:rPr lang="zh-CN" altLang="en-US" sz="1800" dirty="0"/>
              <a:t>防洪规划与国土规划和土地利用总体规划相协调的原则。</a:t>
            </a:r>
          </a:p>
        </p:txBody>
      </p:sp>
    </p:spTree>
    <p:extLst>
      <p:ext uri="{BB962C8B-B14F-4D97-AF65-F5344CB8AC3E}">
        <p14:creationId xmlns:p14="http://schemas.microsoft.com/office/powerpoint/2010/main" val="2385658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确保重点、兼顾一般的原则</a:t>
            </a:r>
          </a:p>
        </p:txBody>
      </p:sp>
      <p:sp>
        <p:nvSpPr>
          <p:cNvPr id="3" name="内容占位符 2"/>
          <p:cNvSpPr>
            <a:spLocks noGrp="1"/>
          </p:cNvSpPr>
          <p:nvPr>
            <p:ph idx="4294967295"/>
          </p:nvPr>
        </p:nvSpPr>
        <p:spPr>
          <a:xfrm>
            <a:off x="628650" y="1644256"/>
            <a:ext cx="7886700" cy="4351338"/>
          </a:xfrm>
        </p:spPr>
        <p:txBody>
          <a:bodyPr>
            <a:normAutofit/>
          </a:bodyPr>
          <a:lstStyle/>
          <a:p>
            <a:r>
              <a:rPr lang="zh-CN" altLang="zh-CN" sz="1800" dirty="0"/>
              <a:t>我国是一个发展中国家，财力和物力十分有限，为了最大限度地保护人民生命和全社会财富的安全，将洪涝灾害所造成的损失降低到最小，根据我国社会经济的发展状况，必须实行确保重点的原则。</a:t>
            </a:r>
            <a:endParaRPr lang="en-US" altLang="zh-CN" sz="1800" dirty="0"/>
          </a:p>
          <a:p>
            <a:r>
              <a:rPr lang="zh-CN" altLang="zh-CN" sz="1800" dirty="0"/>
              <a:t>在确保重点的同时，也要兼顾一般。在编制防洪规划时要注意充分发挥所实施的各项防洪措施的综合效益，考虑除防洪重点以外的一般受灾对象的防洪安全</a:t>
            </a:r>
            <a:endParaRPr lang="zh-CN" altLang="en-US" sz="1800" dirty="0"/>
          </a:p>
        </p:txBody>
      </p:sp>
    </p:spTree>
    <p:extLst>
      <p:ext uri="{BB962C8B-B14F-4D97-AF65-F5344CB8AC3E}">
        <p14:creationId xmlns:p14="http://schemas.microsoft.com/office/powerpoint/2010/main" val="3243250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heel(1)">
                                      <p:cBhvr>
                                        <p:cTn id="12" dur="20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防汛和抗旱相结合的原则</a:t>
            </a:r>
          </a:p>
        </p:txBody>
      </p:sp>
      <p:sp>
        <p:nvSpPr>
          <p:cNvPr id="3" name="内容占位符 2"/>
          <p:cNvSpPr>
            <a:spLocks noGrp="1"/>
          </p:cNvSpPr>
          <p:nvPr>
            <p:ph idx="4294967295"/>
          </p:nvPr>
        </p:nvSpPr>
        <p:spPr>
          <a:xfrm>
            <a:off x="628650" y="1787840"/>
            <a:ext cx="7886700" cy="4351338"/>
          </a:xfrm>
        </p:spPr>
        <p:txBody>
          <a:bodyPr>
            <a:normAutofit/>
          </a:bodyPr>
          <a:lstStyle/>
          <a:p>
            <a:r>
              <a:rPr lang="zh-CN" altLang="en-US" sz="1800" dirty="0"/>
              <a:t>我国既是一个洪涝灾害频繁的国家，又是一个十分缺水的国家，一些地区在遭受洪涝灾害的同时，另一些地区往往干旱严重，因此，只有在兴水利、除水害的基础上，综合开发利用和保护水资源，才能从根本上解决我国既多水、又缺水的实际问题。</a:t>
            </a:r>
          </a:p>
        </p:txBody>
      </p:sp>
    </p:spTree>
    <p:extLst>
      <p:ext uri="{BB962C8B-B14F-4D97-AF65-F5344CB8AC3E}">
        <p14:creationId xmlns:p14="http://schemas.microsoft.com/office/powerpoint/2010/main" val="599642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工程措施和非工程措施相</a:t>
            </a:r>
            <a:r>
              <a:rPr lang="zh-CN" altLang="en-US" dirty="0" smtClean="0"/>
              <a:t>结合原则</a:t>
            </a:r>
            <a:endParaRPr lang="zh-CN" altLang="en-US" dirty="0"/>
          </a:p>
        </p:txBody>
      </p:sp>
      <p:sp>
        <p:nvSpPr>
          <p:cNvPr id="3" name="内容占位符 2"/>
          <p:cNvSpPr>
            <a:spLocks noGrp="1"/>
          </p:cNvSpPr>
          <p:nvPr>
            <p:ph idx="4294967295"/>
          </p:nvPr>
        </p:nvSpPr>
        <p:spPr>
          <a:xfrm>
            <a:off x="628650" y="1772726"/>
            <a:ext cx="7886700" cy="4351338"/>
          </a:xfrm>
        </p:spPr>
        <p:txBody>
          <a:bodyPr>
            <a:normAutofit/>
          </a:bodyPr>
          <a:lstStyle/>
          <a:p>
            <a:r>
              <a:rPr lang="zh-CN" altLang="en-US" sz="1800" dirty="0"/>
              <a:t>防洪的工程措施是指通过修建各种工程的办法来控制和抗御洪水以减少洪水灾害损失的一种防洪对策，包括修建大堤、防洪墙、分洪工程、河道整治工程、水库建设工程及有关的水土保持工程等等</a:t>
            </a:r>
            <a:r>
              <a:rPr lang="en-US" altLang="zh-CN" sz="1800" dirty="0"/>
              <a:t>;</a:t>
            </a:r>
          </a:p>
          <a:p>
            <a:r>
              <a:rPr lang="zh-CN" altLang="en-US" sz="1800" dirty="0"/>
              <a:t>非工程措施是指通过政策、法律以及修建防洪工程以外的其他手段，减少洪水灾害损失的对策，包括洪泛区管理工作、河道清障措施、洪水预警系统、洪水保险、洪涝灾害的救济以及对超标准洪水的防御措施等等</a:t>
            </a:r>
          </a:p>
        </p:txBody>
      </p:sp>
    </p:spTree>
    <p:extLst>
      <p:ext uri="{BB962C8B-B14F-4D97-AF65-F5344CB8AC3E}">
        <p14:creationId xmlns:p14="http://schemas.microsoft.com/office/powerpoint/2010/main" val="116006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遵循洪涝规律，体现国民经济对防洪的要求的原则</a:t>
            </a:r>
          </a:p>
        </p:txBody>
      </p:sp>
      <p:sp>
        <p:nvSpPr>
          <p:cNvPr id="3" name="内容占位符 2"/>
          <p:cNvSpPr>
            <a:spLocks noGrp="1"/>
          </p:cNvSpPr>
          <p:nvPr>
            <p:ph idx="4294967295"/>
          </p:nvPr>
        </p:nvSpPr>
        <p:spPr>
          <a:xfrm>
            <a:off x="628650" y="1644256"/>
            <a:ext cx="7886700" cy="4351338"/>
          </a:xfrm>
        </p:spPr>
        <p:txBody>
          <a:bodyPr>
            <a:normAutofit/>
          </a:bodyPr>
          <a:lstStyle/>
          <a:p>
            <a:r>
              <a:rPr lang="zh-CN" altLang="en-US" sz="1800" dirty="0"/>
              <a:t>防洪规划应当充分体现国家经济发展的不同阶段对防洪工作的不同要求，以保护经济的发展为目标，采用适应当前阶段经济发展状况的对策，与经济发展和人民生活紧密相联。</a:t>
            </a:r>
            <a:endParaRPr lang="en-US" altLang="zh-CN" sz="1800" dirty="0"/>
          </a:p>
          <a:p>
            <a:endParaRPr lang="en-US" altLang="zh-CN" sz="1800" dirty="0"/>
          </a:p>
          <a:p>
            <a:r>
              <a:rPr lang="zh-CN" altLang="en-US" sz="1800" dirty="0"/>
              <a:t>防洪的主要内容是要通过采取一系列有效的措施，防御和减轻洪涝灾害，而洪涝灾害是一种自然现象，有其发生和发展的客观规律，人类只有在掌握了洪水活动的客观规律的基础上才有可能采取相应的对策</a:t>
            </a:r>
          </a:p>
        </p:txBody>
      </p:sp>
    </p:spTree>
    <p:extLst>
      <p:ext uri="{BB962C8B-B14F-4D97-AF65-F5344CB8AC3E}">
        <p14:creationId xmlns:p14="http://schemas.microsoft.com/office/powerpoint/2010/main" val="23575361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洪水三要素与洪水过程线</a:t>
            </a:r>
            <a:endParaRPr lang="zh-CN" altLang="en-US" dirty="0"/>
          </a:p>
        </p:txBody>
      </p:sp>
      <p:sp>
        <p:nvSpPr>
          <p:cNvPr id="3" name="内容占位符 2"/>
          <p:cNvSpPr>
            <a:spLocks noGrp="1"/>
          </p:cNvSpPr>
          <p:nvPr>
            <p:ph idx="4294967295"/>
          </p:nvPr>
        </p:nvSpPr>
        <p:spPr>
          <a:xfrm>
            <a:off x="628650" y="1692158"/>
            <a:ext cx="7631178" cy="1709737"/>
          </a:xfrm>
        </p:spPr>
        <p:txBody>
          <a:bodyPr>
            <a:normAutofit/>
          </a:bodyPr>
          <a:lstStyle/>
          <a:p>
            <a:r>
              <a:rPr lang="zh-CN" altLang="en-US" sz="2100" dirty="0"/>
              <a:t>洪水三要素</a:t>
            </a:r>
            <a:endParaRPr lang="en-US" altLang="zh-CN" sz="2100" dirty="0"/>
          </a:p>
          <a:p>
            <a:pPr lvl="1"/>
            <a:r>
              <a:rPr lang="zh-CN" altLang="en-US" sz="1950" dirty="0"/>
              <a:t>水文学中将</a:t>
            </a:r>
            <a:r>
              <a:rPr lang="zh-CN" altLang="en-US" sz="1950" dirty="0">
                <a:solidFill>
                  <a:srgbClr val="FF0000"/>
                </a:solidFill>
              </a:rPr>
              <a:t>洪峰流量、洪水总量、洪水历时</a:t>
            </a:r>
            <a:r>
              <a:rPr lang="zh-CN" altLang="en-US" sz="1950" dirty="0"/>
              <a:t>称为洪水的三要素。</a:t>
            </a:r>
            <a:endParaRPr lang="en-US" altLang="zh-CN" sz="1950" dirty="0"/>
          </a:p>
          <a:p>
            <a:pPr lvl="1"/>
            <a:r>
              <a:rPr lang="zh-CN" altLang="en-US" sz="1950" dirty="0"/>
              <a:t>常用</a:t>
            </a:r>
            <a:r>
              <a:rPr lang="zh-CN" altLang="en-US" sz="1950" dirty="0">
                <a:solidFill>
                  <a:srgbClr val="FF0000"/>
                </a:solidFill>
              </a:rPr>
              <a:t>洪水过程线</a:t>
            </a:r>
            <a:r>
              <a:rPr lang="zh-CN" altLang="en-US" sz="1950" dirty="0"/>
              <a:t>来表达这三个要素。</a:t>
            </a:r>
          </a:p>
        </p:txBody>
      </p:sp>
    </p:spTree>
    <p:extLst>
      <p:ext uri="{BB962C8B-B14F-4D97-AF65-F5344CB8AC3E}">
        <p14:creationId xmlns:p14="http://schemas.microsoft.com/office/powerpoint/2010/main" val="342133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防洪规划与国土规划和土地利用总体规划相协调的原则</a:t>
            </a:r>
          </a:p>
        </p:txBody>
      </p:sp>
      <p:sp>
        <p:nvSpPr>
          <p:cNvPr id="3" name="内容占位符 2"/>
          <p:cNvSpPr>
            <a:spLocks noGrp="1"/>
          </p:cNvSpPr>
          <p:nvPr>
            <p:ph idx="4294967295"/>
          </p:nvPr>
        </p:nvSpPr>
        <p:spPr>
          <a:xfrm>
            <a:off x="628650" y="1636699"/>
            <a:ext cx="7886700" cy="4351338"/>
          </a:xfrm>
        </p:spPr>
        <p:txBody>
          <a:bodyPr>
            <a:normAutofit/>
          </a:bodyPr>
          <a:lstStyle/>
          <a:p>
            <a:r>
              <a:rPr lang="zh-CN" altLang="en-US" sz="1800" dirty="0"/>
              <a:t>综合开发利用水土资源是国民经济发展的必然要求，为此，国家制定国土规划和土地利用总体规划，指导水土的整治，安排土地的利用，这其中也包括对江河的整治及对河道管理范围内的土地、蓄滞洪区内的土地作出的土地利用的综合规划。</a:t>
            </a:r>
          </a:p>
        </p:txBody>
      </p:sp>
    </p:spTree>
    <p:extLst>
      <p:ext uri="{BB962C8B-B14F-4D97-AF65-F5344CB8AC3E}">
        <p14:creationId xmlns:p14="http://schemas.microsoft.com/office/powerpoint/2010/main" val="4272180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anim calcmode="lin" valueType="num">
                                      <p:cBhvr>
                                        <p:cTn id="8" dur="2000" fill="hold"/>
                                        <p:tgtEl>
                                          <p:spTgt spid="3">
                                            <p:txEl>
                                              <p:pRg st="0" end="0"/>
                                            </p:txEl>
                                          </p:spTgt>
                                        </p:tgtEl>
                                        <p:attrNameLst>
                                          <p:attrName>ppt_w</p:attrName>
                                        </p:attrNameLst>
                                      </p:cBhvr>
                                      <p:tavLst>
                                        <p:tav tm="0" fmla="#ppt_w*sin(2.5*pi*$)">
                                          <p:val>
                                            <p:fltVal val="0"/>
                                          </p:val>
                                        </p:tav>
                                        <p:tav tm="100000">
                                          <p:val>
                                            <p:fltVal val="1"/>
                                          </p:val>
                                        </p:tav>
                                      </p:tavLst>
                                    </p:anim>
                                    <p:anim calcmode="lin" valueType="num">
                                      <p:cBhvr>
                                        <p:cTn id="9" dur="2000" fill="hold"/>
                                        <p:tgtEl>
                                          <p:spTgt spid="3">
                                            <p:txEl>
                                              <p:pRg st="0" end="0"/>
                                            </p:txEl>
                                          </p:spTgt>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防洪规划的内容</a:t>
            </a:r>
            <a:endParaRPr lang="zh-CN" altLang="en-US" dirty="0"/>
          </a:p>
        </p:txBody>
      </p:sp>
      <p:sp>
        <p:nvSpPr>
          <p:cNvPr id="3" name="内容占位符 2"/>
          <p:cNvSpPr>
            <a:spLocks noGrp="1"/>
          </p:cNvSpPr>
          <p:nvPr>
            <p:ph idx="4294967295"/>
          </p:nvPr>
        </p:nvSpPr>
        <p:spPr>
          <a:xfrm>
            <a:off x="628650" y="1689598"/>
            <a:ext cx="7886700" cy="4351338"/>
          </a:xfrm>
        </p:spPr>
        <p:txBody>
          <a:bodyPr>
            <a:normAutofit/>
          </a:bodyPr>
          <a:lstStyle/>
          <a:p>
            <a:pPr>
              <a:buFont typeface="+mj-lt"/>
              <a:buAutoNum type="arabicPeriod"/>
            </a:pPr>
            <a:r>
              <a:rPr lang="zh-CN" altLang="en-US" sz="1800" dirty="0"/>
              <a:t>确定防护对象，要求根据国民经济发展的需要，从确保重点，兼顾一般的原则出发，确定不同的防护对象</a:t>
            </a:r>
            <a:r>
              <a:rPr lang="en-US" altLang="zh-CN" sz="1800" dirty="0"/>
              <a:t>;</a:t>
            </a:r>
          </a:p>
          <a:p>
            <a:pPr>
              <a:buFont typeface="+mj-lt"/>
              <a:buAutoNum type="arabicPeriod"/>
            </a:pPr>
            <a:r>
              <a:rPr lang="zh-CN" altLang="en-US" sz="1800" dirty="0"/>
              <a:t>确定治理目标和任务，包括根据不同防护对象的重要性和洪水灾害的严重程度，结合现有的防洪条件确定适当的防洪标准</a:t>
            </a:r>
            <a:r>
              <a:rPr lang="en-US" altLang="zh-CN" sz="1800" dirty="0"/>
              <a:t>;</a:t>
            </a:r>
          </a:p>
          <a:p>
            <a:pPr>
              <a:buFont typeface="+mj-lt"/>
              <a:buAutoNum type="arabicPeriod"/>
            </a:pPr>
            <a:r>
              <a:rPr lang="zh-CN" altLang="en-US" sz="1800" dirty="0"/>
              <a:t>制定防洪措施和实施方案包括选择优化防洪系统和防洪调度方式等等</a:t>
            </a:r>
            <a:r>
              <a:rPr lang="en-US" altLang="zh-CN" sz="1800" dirty="0"/>
              <a:t>;</a:t>
            </a:r>
          </a:p>
          <a:p>
            <a:pPr>
              <a:buFont typeface="+mj-lt"/>
              <a:buAutoNum type="arabicPeriod"/>
            </a:pPr>
            <a:r>
              <a:rPr lang="zh-CN" altLang="en-US" sz="1800" dirty="0"/>
              <a:t>划定洪泛区、蓄滞洪区和防洪保护区的范围，规定蓄滞洪区的使用原则。</a:t>
            </a:r>
          </a:p>
        </p:txBody>
      </p:sp>
    </p:spTree>
    <p:extLst>
      <p:ext uri="{BB962C8B-B14F-4D97-AF65-F5344CB8AC3E}">
        <p14:creationId xmlns:p14="http://schemas.microsoft.com/office/powerpoint/2010/main" val="1975421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out)">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32"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circle(out)">
                                      <p:cBhvr>
                                        <p:cTn id="12" dur="20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6" presetClass="entr" presetSubtype="32"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circle(out)">
                                      <p:cBhvr>
                                        <p:cTn id="17" dur="20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6" presetClass="entr" presetSubtype="32"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circle(out)">
                                      <p:cBhvr>
                                        <p:cTn id="22" dur="20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2481" name="Text Box 113"/>
          <p:cNvSpPr txBox="1">
            <a:spLocks noChangeArrowheads="1"/>
          </p:cNvSpPr>
          <p:nvPr/>
        </p:nvSpPr>
        <p:spPr bwMode="white">
          <a:xfrm>
            <a:off x="2638425" y="1441848"/>
            <a:ext cx="5921681" cy="784830"/>
          </a:xfrm>
          <a:prstGeom prst="rect">
            <a:avLst/>
          </a:prstGeom>
          <a:noFill/>
          <a:ln>
            <a:noFill/>
          </a:ln>
          <a:effectLst/>
          <a:extLst>
            <a:ext uri="{909E8E84-426E-40DD-AFC4-6F175D3DCCD1}">
              <a14:hiddenFill xmlns:a14="http://schemas.microsoft.com/office/drawing/2010/main">
                <a:gradFill rotWithShape="1">
                  <a:gsLst>
                    <a:gs pos="0">
                      <a:schemeClr val="accent2"/>
                    </a:gs>
                    <a:gs pos="100000">
                      <a:schemeClr val="accent2">
                        <a:gamma/>
                        <a:tint val="73725"/>
                        <a:invGamma/>
                      </a:schemeClr>
                    </a:gs>
                  </a:gsLst>
                  <a:lin ang="5400000" scaled="1"/>
                </a:gra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a:spcBef>
                <a:spcPct val="50000"/>
              </a:spcBef>
            </a:pPr>
            <a:r>
              <a:rPr lang="zh-CN" altLang="en-US" sz="4500" dirty="0">
                <a:latin typeface="楷体" panose="02010609060101010101" pitchFamily="49" charset="-122"/>
                <a:ea typeface="楷体" panose="02010609060101010101" pitchFamily="49" charset="-122"/>
              </a:rPr>
              <a:t>防洪规划的编制</a:t>
            </a:r>
          </a:p>
        </p:txBody>
      </p:sp>
    </p:spTree>
    <p:extLst>
      <p:ext uri="{BB962C8B-B14F-4D97-AF65-F5344CB8AC3E}">
        <p14:creationId xmlns:p14="http://schemas.microsoft.com/office/powerpoint/2010/main" val="2313534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442481"/>
                                        </p:tgtEl>
                                        <p:attrNameLst>
                                          <p:attrName>style.visibility</p:attrName>
                                        </p:attrNameLst>
                                      </p:cBhvr>
                                      <p:to>
                                        <p:strVal val="visible"/>
                                      </p:to>
                                    </p:set>
                                    <p:animEffect transition="in" filter="checkerboard(across)">
                                      <p:cBhvr>
                                        <p:cTn id="7" dur="500"/>
                                        <p:tgtEl>
                                          <p:spTgt spid="44248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2481"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防洪规划的编制</a:t>
            </a:r>
            <a:endParaRPr lang="zh-CN" altLang="en-US" dirty="0"/>
          </a:p>
        </p:txBody>
      </p:sp>
      <p:sp>
        <p:nvSpPr>
          <p:cNvPr id="3" name="内容占位符 2"/>
          <p:cNvSpPr>
            <a:spLocks noGrp="1"/>
          </p:cNvSpPr>
          <p:nvPr>
            <p:ph idx="4294967295"/>
          </p:nvPr>
        </p:nvSpPr>
        <p:spPr>
          <a:xfrm>
            <a:off x="628650" y="1888640"/>
            <a:ext cx="4117162" cy="3446620"/>
          </a:xfrm>
        </p:spPr>
        <p:txBody>
          <a:bodyPr>
            <a:normAutofit fontScale="92500" lnSpcReduction="10000"/>
          </a:bodyPr>
          <a:lstStyle/>
          <a:p>
            <a:r>
              <a:rPr lang="zh-CN" altLang="en-US" sz="2200" dirty="0" smtClean="0"/>
              <a:t>第一部分：区域概况</a:t>
            </a:r>
            <a:endParaRPr lang="en-US" altLang="zh-CN" sz="2200" dirty="0" smtClean="0"/>
          </a:p>
          <a:p>
            <a:pPr lvl="1"/>
            <a:r>
              <a:rPr lang="zh-CN" altLang="en-US" sz="2200" dirty="0" smtClean="0"/>
              <a:t>自然概况</a:t>
            </a:r>
            <a:endParaRPr lang="en-US" altLang="zh-CN" sz="2200" dirty="0" smtClean="0"/>
          </a:p>
          <a:p>
            <a:pPr lvl="1"/>
            <a:r>
              <a:rPr lang="zh-CN" altLang="en-US" sz="2200" dirty="0" smtClean="0"/>
              <a:t>社会经济概况</a:t>
            </a:r>
            <a:endParaRPr lang="en-US" altLang="zh-CN" sz="2200" dirty="0" smtClean="0"/>
          </a:p>
          <a:p>
            <a:r>
              <a:rPr lang="zh-CN" altLang="en-US" sz="2200" dirty="0" smtClean="0"/>
              <a:t>第二部分：防洪排涝现状</a:t>
            </a:r>
            <a:endParaRPr lang="en-US" altLang="zh-CN" sz="2200" dirty="0" smtClean="0"/>
          </a:p>
          <a:p>
            <a:pPr lvl="1"/>
            <a:r>
              <a:rPr lang="zh-CN" altLang="en-US" sz="2200" dirty="0" smtClean="0"/>
              <a:t>洪涝灾害</a:t>
            </a:r>
            <a:endParaRPr lang="en-US" altLang="zh-CN" sz="2200" dirty="0" smtClean="0"/>
          </a:p>
          <a:p>
            <a:pPr lvl="1"/>
            <a:r>
              <a:rPr lang="zh-CN" altLang="en-US" sz="2200" dirty="0" smtClean="0"/>
              <a:t>历次规划情况</a:t>
            </a:r>
            <a:endParaRPr lang="en-US" altLang="zh-CN" sz="2200" dirty="0" smtClean="0"/>
          </a:p>
          <a:p>
            <a:pPr lvl="1"/>
            <a:r>
              <a:rPr lang="zh-CN" altLang="en-US" sz="2200" dirty="0" smtClean="0"/>
              <a:t>存在问题</a:t>
            </a:r>
            <a:endParaRPr lang="en-US" altLang="zh-CN" sz="2200" dirty="0"/>
          </a:p>
          <a:p>
            <a:r>
              <a:rPr lang="zh-CN" altLang="en-US" sz="2200" dirty="0" smtClean="0"/>
              <a:t>第三部分：规划总则</a:t>
            </a:r>
            <a:endParaRPr lang="en-US" altLang="zh-CN" sz="2200" dirty="0" smtClean="0"/>
          </a:p>
          <a:p>
            <a:pPr lvl="1"/>
            <a:r>
              <a:rPr lang="zh-CN" altLang="en-US" sz="2200" dirty="0" smtClean="0"/>
              <a:t>规划依据</a:t>
            </a:r>
            <a:endParaRPr lang="en-US" altLang="zh-CN" sz="2200" dirty="0" smtClean="0"/>
          </a:p>
          <a:p>
            <a:pPr lvl="1"/>
            <a:r>
              <a:rPr lang="zh-CN" altLang="en-US" sz="2200" dirty="0" smtClean="0"/>
              <a:t>规划目标</a:t>
            </a:r>
            <a:endParaRPr lang="en-US" altLang="zh-CN" sz="2200" dirty="0" smtClean="0"/>
          </a:p>
          <a:p>
            <a:pPr lvl="1"/>
            <a:endParaRPr lang="zh-CN" altLang="en-US" dirty="0"/>
          </a:p>
        </p:txBody>
      </p:sp>
      <p:sp>
        <p:nvSpPr>
          <p:cNvPr id="4" name="内容占位符 2"/>
          <p:cNvSpPr txBox="1">
            <a:spLocks/>
          </p:cNvSpPr>
          <p:nvPr/>
        </p:nvSpPr>
        <p:spPr>
          <a:xfrm>
            <a:off x="4390630" y="1887947"/>
            <a:ext cx="3144091" cy="2910580"/>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a:buClrTx/>
              <a:buFont typeface="Wingdings" panose="05000000000000000000" pitchFamily="2" charset="2"/>
              <a:buChar char="l"/>
            </a:pPr>
            <a:endParaRPr lang="zh-CN" altLang="en-US" sz="1350" dirty="0"/>
          </a:p>
        </p:txBody>
      </p:sp>
      <p:sp>
        <p:nvSpPr>
          <p:cNvPr id="5" name="矩形 4"/>
          <p:cNvSpPr/>
          <p:nvPr/>
        </p:nvSpPr>
        <p:spPr>
          <a:xfrm>
            <a:off x="4572000" y="1865075"/>
            <a:ext cx="4073236" cy="2862322"/>
          </a:xfrm>
          <a:prstGeom prst="rect">
            <a:avLst/>
          </a:prstGeom>
        </p:spPr>
        <p:txBody>
          <a:bodyPr wrap="square">
            <a:spAutoFit/>
          </a:bodyPr>
          <a:lstStyle/>
          <a:p>
            <a:pPr marL="285750" indent="-285750">
              <a:buClrTx/>
              <a:buFont typeface="Arial" panose="020B0604020202020204" pitchFamily="34" charset="0"/>
              <a:buChar char="•"/>
            </a:pPr>
            <a:r>
              <a:rPr lang="zh-CN" altLang="en-US" sz="2000" dirty="0"/>
              <a:t>第四部分：设计洪水分析</a:t>
            </a:r>
            <a:endParaRPr lang="en-US" altLang="zh-CN" sz="2000" dirty="0"/>
          </a:p>
          <a:p>
            <a:pPr marL="914400" lvl="1" indent="-457200">
              <a:buClrTx/>
              <a:buFont typeface="Arial" panose="020B0604020202020204" pitchFamily="34" charset="0"/>
              <a:buChar char="•"/>
            </a:pPr>
            <a:r>
              <a:rPr lang="zh-CN" altLang="en-US" sz="2000" dirty="0"/>
              <a:t>设计暴雨</a:t>
            </a:r>
            <a:endParaRPr lang="en-US" altLang="zh-CN" sz="2000" dirty="0"/>
          </a:p>
          <a:p>
            <a:pPr marL="914400" lvl="1" indent="-457200">
              <a:buClrTx/>
              <a:buFont typeface="Arial" panose="020B0604020202020204" pitchFamily="34" charset="0"/>
              <a:buChar char="•"/>
            </a:pPr>
            <a:r>
              <a:rPr lang="zh-CN" altLang="en-US" sz="2000" dirty="0"/>
              <a:t>雨量计算</a:t>
            </a:r>
            <a:endParaRPr lang="en-US" altLang="zh-CN" sz="2000" dirty="0"/>
          </a:p>
          <a:p>
            <a:pPr marL="914400" lvl="1" indent="-457200">
              <a:buClrTx/>
              <a:buFont typeface="Arial" panose="020B0604020202020204" pitchFamily="34" charset="0"/>
              <a:buChar char="•"/>
            </a:pPr>
            <a:r>
              <a:rPr lang="zh-CN" altLang="en-US" sz="2000" dirty="0"/>
              <a:t>产流计算</a:t>
            </a:r>
            <a:endParaRPr lang="en-US" altLang="zh-CN" sz="2000" dirty="0"/>
          </a:p>
          <a:p>
            <a:pPr marL="914400" lvl="1" indent="-457200">
              <a:buClrTx/>
              <a:buFont typeface="Arial" panose="020B0604020202020204" pitchFamily="34" charset="0"/>
              <a:buChar char="•"/>
            </a:pPr>
            <a:r>
              <a:rPr lang="zh-CN" altLang="en-US" sz="2000" dirty="0"/>
              <a:t>防洪水文水力计算</a:t>
            </a:r>
            <a:endParaRPr lang="en-US" altLang="zh-CN" sz="2000" dirty="0"/>
          </a:p>
          <a:p>
            <a:pPr marL="285750" indent="-285750">
              <a:buClrTx/>
              <a:buFont typeface="Arial" panose="020B0604020202020204" pitchFamily="34" charset="0"/>
              <a:buChar char="•"/>
            </a:pPr>
            <a:r>
              <a:rPr lang="zh-CN" altLang="en-US" sz="2000" dirty="0"/>
              <a:t>第五部分：防洪排涝工程规划</a:t>
            </a:r>
            <a:endParaRPr lang="en-US" altLang="zh-CN" sz="2000" dirty="0"/>
          </a:p>
          <a:p>
            <a:pPr marL="285750" indent="-285750">
              <a:buClrTx/>
              <a:buFont typeface="Arial" panose="020B0604020202020204" pitchFamily="34" charset="0"/>
              <a:buChar char="•"/>
            </a:pPr>
            <a:r>
              <a:rPr lang="zh-CN" altLang="en-US" sz="2000" dirty="0"/>
              <a:t>第六部分：非工程措施</a:t>
            </a:r>
            <a:endParaRPr lang="en-US" altLang="zh-CN" sz="2000" dirty="0"/>
          </a:p>
          <a:p>
            <a:pPr marL="285750" indent="-285750">
              <a:buClrTx/>
              <a:buFont typeface="Arial" panose="020B0604020202020204" pitchFamily="34" charset="0"/>
              <a:buChar char="•"/>
            </a:pPr>
            <a:r>
              <a:rPr lang="zh-CN" altLang="en-US" sz="2000" dirty="0"/>
              <a:t>第七部分：投资与效益</a:t>
            </a:r>
            <a:endParaRPr lang="en-US" altLang="zh-CN" sz="2000" dirty="0"/>
          </a:p>
          <a:p>
            <a:pPr marL="285750" indent="-285750">
              <a:buClrTx/>
              <a:buFont typeface="Arial" panose="020B0604020202020204" pitchFamily="34" charset="0"/>
              <a:buChar char="•"/>
            </a:pPr>
            <a:r>
              <a:rPr lang="zh-CN" altLang="en-US" sz="2000" dirty="0"/>
              <a:t>第八部分：主要结论与意见</a:t>
            </a:r>
          </a:p>
        </p:txBody>
      </p:sp>
    </p:spTree>
    <p:extLst>
      <p:ext uri="{BB962C8B-B14F-4D97-AF65-F5344CB8AC3E}">
        <p14:creationId xmlns:p14="http://schemas.microsoft.com/office/powerpoint/2010/main" val="4027909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p:cTn id="7" dur="500" fill="hold"/>
                                        <p:tgtEl>
                                          <p:spTgt spid="3">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3">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3">
                                            <p:txEl>
                                              <p:pRg st="0" end="0"/>
                                            </p:txEl>
                                          </p:spTgt>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 calcmode="lin" valueType="num">
                                      <p:cBhvr>
                                        <p:cTn id="12" dur="500" fill="hold"/>
                                        <p:tgtEl>
                                          <p:spTgt spid="3">
                                            <p:txEl>
                                              <p:pRg st="1" end="1"/>
                                            </p:txEl>
                                          </p:spTgt>
                                        </p:tgtEl>
                                        <p:attrNameLst>
                                          <p:attrName>ppt_w</p:attrName>
                                        </p:attrNameLst>
                                      </p:cBhvr>
                                      <p:tavLst>
                                        <p:tav tm="0">
                                          <p:val>
                                            <p:fltVal val="0"/>
                                          </p:val>
                                        </p:tav>
                                        <p:tav tm="100000">
                                          <p:val>
                                            <p:strVal val="#ppt_w"/>
                                          </p:val>
                                        </p:tav>
                                      </p:tavLst>
                                    </p:anim>
                                    <p:anim calcmode="lin" valueType="num">
                                      <p:cBhvr>
                                        <p:cTn id="13" dur="500" fill="hold"/>
                                        <p:tgtEl>
                                          <p:spTgt spid="3">
                                            <p:txEl>
                                              <p:pRg st="1" end="1"/>
                                            </p:txEl>
                                          </p:spTgt>
                                        </p:tgtEl>
                                        <p:attrNameLst>
                                          <p:attrName>ppt_h</p:attrName>
                                        </p:attrNameLst>
                                      </p:cBhvr>
                                      <p:tavLst>
                                        <p:tav tm="0">
                                          <p:val>
                                            <p:fltVal val="0"/>
                                          </p:val>
                                        </p:tav>
                                        <p:tav tm="100000">
                                          <p:val>
                                            <p:strVal val="#ppt_h"/>
                                          </p:val>
                                        </p:tav>
                                      </p:tavLst>
                                    </p:anim>
                                    <p:animEffect transition="in" filter="fade">
                                      <p:cBhvr>
                                        <p:cTn id="14" dur="500"/>
                                        <p:tgtEl>
                                          <p:spTgt spid="3">
                                            <p:txEl>
                                              <p:pRg st="1" end="1"/>
                                            </p:txEl>
                                          </p:spTgt>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p:cTn id="17" dur="500" fill="hold"/>
                                        <p:tgtEl>
                                          <p:spTgt spid="3">
                                            <p:txEl>
                                              <p:pRg st="2" end="2"/>
                                            </p:txEl>
                                          </p:spTgt>
                                        </p:tgtEl>
                                        <p:attrNameLst>
                                          <p:attrName>ppt_w</p:attrName>
                                        </p:attrNameLst>
                                      </p:cBhvr>
                                      <p:tavLst>
                                        <p:tav tm="0">
                                          <p:val>
                                            <p:fltVal val="0"/>
                                          </p:val>
                                        </p:tav>
                                        <p:tav tm="100000">
                                          <p:val>
                                            <p:strVal val="#ppt_w"/>
                                          </p:val>
                                        </p:tav>
                                      </p:tavLst>
                                    </p:anim>
                                    <p:anim calcmode="lin" valueType="num">
                                      <p:cBhvr>
                                        <p:cTn id="18" dur="500" fill="hold"/>
                                        <p:tgtEl>
                                          <p:spTgt spid="3">
                                            <p:txEl>
                                              <p:pRg st="2" end="2"/>
                                            </p:txEl>
                                          </p:spTgt>
                                        </p:tgtEl>
                                        <p:attrNameLst>
                                          <p:attrName>ppt_h</p:attrName>
                                        </p:attrNameLst>
                                      </p:cBhvr>
                                      <p:tavLst>
                                        <p:tav tm="0">
                                          <p:val>
                                            <p:fltVal val="0"/>
                                          </p:val>
                                        </p:tav>
                                        <p:tav tm="100000">
                                          <p:val>
                                            <p:strVal val="#ppt_h"/>
                                          </p:val>
                                        </p:tav>
                                      </p:tavLst>
                                    </p:anim>
                                    <p:animEffect transition="in" filter="fade">
                                      <p:cBhvr>
                                        <p:cTn id="19" dur="500"/>
                                        <p:tgtEl>
                                          <p:spTgt spid="3">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p:cTn id="24" dur="500" fill="hold"/>
                                        <p:tgtEl>
                                          <p:spTgt spid="3">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3">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3">
                                            <p:txEl>
                                              <p:pRg st="3" end="3"/>
                                            </p:txEl>
                                          </p:spTgt>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 calcmode="lin" valueType="num">
                                      <p:cBhvr>
                                        <p:cTn id="29" dur="500" fill="hold"/>
                                        <p:tgtEl>
                                          <p:spTgt spid="3">
                                            <p:txEl>
                                              <p:pRg st="4" end="4"/>
                                            </p:txEl>
                                          </p:spTgt>
                                        </p:tgtEl>
                                        <p:attrNameLst>
                                          <p:attrName>ppt_w</p:attrName>
                                        </p:attrNameLst>
                                      </p:cBhvr>
                                      <p:tavLst>
                                        <p:tav tm="0">
                                          <p:val>
                                            <p:fltVal val="0"/>
                                          </p:val>
                                        </p:tav>
                                        <p:tav tm="100000">
                                          <p:val>
                                            <p:strVal val="#ppt_w"/>
                                          </p:val>
                                        </p:tav>
                                      </p:tavLst>
                                    </p:anim>
                                    <p:anim calcmode="lin" valueType="num">
                                      <p:cBhvr>
                                        <p:cTn id="30" dur="500" fill="hold"/>
                                        <p:tgtEl>
                                          <p:spTgt spid="3">
                                            <p:txEl>
                                              <p:pRg st="4" end="4"/>
                                            </p:txEl>
                                          </p:spTgt>
                                        </p:tgtEl>
                                        <p:attrNameLst>
                                          <p:attrName>ppt_h</p:attrName>
                                        </p:attrNameLst>
                                      </p:cBhvr>
                                      <p:tavLst>
                                        <p:tav tm="0">
                                          <p:val>
                                            <p:fltVal val="0"/>
                                          </p:val>
                                        </p:tav>
                                        <p:tav tm="100000">
                                          <p:val>
                                            <p:strVal val="#ppt_h"/>
                                          </p:val>
                                        </p:tav>
                                      </p:tavLst>
                                    </p:anim>
                                    <p:animEffect transition="in" filter="fade">
                                      <p:cBhvr>
                                        <p:cTn id="31" dur="500"/>
                                        <p:tgtEl>
                                          <p:spTgt spid="3">
                                            <p:txEl>
                                              <p:pRg st="4" end="4"/>
                                            </p:txEl>
                                          </p:spTgt>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 calcmode="lin" valueType="num">
                                      <p:cBhvr>
                                        <p:cTn id="34" dur="500" fill="hold"/>
                                        <p:tgtEl>
                                          <p:spTgt spid="3">
                                            <p:txEl>
                                              <p:pRg st="5" end="5"/>
                                            </p:txEl>
                                          </p:spTgt>
                                        </p:tgtEl>
                                        <p:attrNameLst>
                                          <p:attrName>ppt_w</p:attrName>
                                        </p:attrNameLst>
                                      </p:cBhvr>
                                      <p:tavLst>
                                        <p:tav tm="0">
                                          <p:val>
                                            <p:fltVal val="0"/>
                                          </p:val>
                                        </p:tav>
                                        <p:tav tm="100000">
                                          <p:val>
                                            <p:strVal val="#ppt_w"/>
                                          </p:val>
                                        </p:tav>
                                      </p:tavLst>
                                    </p:anim>
                                    <p:anim calcmode="lin" valueType="num">
                                      <p:cBhvr>
                                        <p:cTn id="35" dur="500" fill="hold"/>
                                        <p:tgtEl>
                                          <p:spTgt spid="3">
                                            <p:txEl>
                                              <p:pRg st="5" end="5"/>
                                            </p:txEl>
                                          </p:spTgt>
                                        </p:tgtEl>
                                        <p:attrNameLst>
                                          <p:attrName>ppt_h</p:attrName>
                                        </p:attrNameLst>
                                      </p:cBhvr>
                                      <p:tavLst>
                                        <p:tav tm="0">
                                          <p:val>
                                            <p:fltVal val="0"/>
                                          </p:val>
                                        </p:tav>
                                        <p:tav tm="100000">
                                          <p:val>
                                            <p:strVal val="#ppt_h"/>
                                          </p:val>
                                        </p:tav>
                                      </p:tavLst>
                                    </p:anim>
                                    <p:animEffect transition="in" filter="fade">
                                      <p:cBhvr>
                                        <p:cTn id="36" dur="500"/>
                                        <p:tgtEl>
                                          <p:spTgt spid="3">
                                            <p:txEl>
                                              <p:pRg st="5" end="5"/>
                                            </p:txEl>
                                          </p:spTgt>
                                        </p:tgtEl>
                                      </p:cBhvr>
                                    </p:animEffect>
                                  </p:childTnLst>
                                </p:cTn>
                              </p:par>
                              <p:par>
                                <p:cTn id="37" presetID="53" presetClass="entr" presetSubtype="16" fill="hold" grpId="0" nodeType="with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anim calcmode="lin" valueType="num">
                                      <p:cBhvr>
                                        <p:cTn id="39" dur="500" fill="hold"/>
                                        <p:tgtEl>
                                          <p:spTgt spid="3">
                                            <p:txEl>
                                              <p:pRg st="6" end="6"/>
                                            </p:txEl>
                                          </p:spTgt>
                                        </p:tgtEl>
                                        <p:attrNameLst>
                                          <p:attrName>ppt_w</p:attrName>
                                        </p:attrNameLst>
                                      </p:cBhvr>
                                      <p:tavLst>
                                        <p:tav tm="0">
                                          <p:val>
                                            <p:fltVal val="0"/>
                                          </p:val>
                                        </p:tav>
                                        <p:tav tm="100000">
                                          <p:val>
                                            <p:strVal val="#ppt_w"/>
                                          </p:val>
                                        </p:tav>
                                      </p:tavLst>
                                    </p:anim>
                                    <p:anim calcmode="lin" valueType="num">
                                      <p:cBhvr>
                                        <p:cTn id="40" dur="500" fill="hold"/>
                                        <p:tgtEl>
                                          <p:spTgt spid="3">
                                            <p:txEl>
                                              <p:pRg st="6" end="6"/>
                                            </p:txEl>
                                          </p:spTgt>
                                        </p:tgtEl>
                                        <p:attrNameLst>
                                          <p:attrName>ppt_h</p:attrName>
                                        </p:attrNameLst>
                                      </p:cBhvr>
                                      <p:tavLst>
                                        <p:tav tm="0">
                                          <p:val>
                                            <p:fltVal val="0"/>
                                          </p:val>
                                        </p:tav>
                                        <p:tav tm="100000">
                                          <p:val>
                                            <p:strVal val="#ppt_h"/>
                                          </p:val>
                                        </p:tav>
                                      </p:tavLst>
                                    </p:anim>
                                    <p:animEffect transition="in" filter="fade">
                                      <p:cBhvr>
                                        <p:cTn id="41" dur="500"/>
                                        <p:tgtEl>
                                          <p:spTgt spid="3">
                                            <p:txEl>
                                              <p:pRg st="6" end="6"/>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3">
                                            <p:txEl>
                                              <p:pRg st="7" end="7"/>
                                            </p:txEl>
                                          </p:spTgt>
                                        </p:tgtEl>
                                        <p:attrNameLst>
                                          <p:attrName>style.visibility</p:attrName>
                                        </p:attrNameLst>
                                      </p:cBhvr>
                                      <p:to>
                                        <p:strVal val="visible"/>
                                      </p:to>
                                    </p:set>
                                    <p:anim calcmode="lin" valueType="num">
                                      <p:cBhvr>
                                        <p:cTn id="46" dur="500" fill="hold"/>
                                        <p:tgtEl>
                                          <p:spTgt spid="3">
                                            <p:txEl>
                                              <p:pRg st="7" end="7"/>
                                            </p:txEl>
                                          </p:spTgt>
                                        </p:tgtEl>
                                        <p:attrNameLst>
                                          <p:attrName>ppt_w</p:attrName>
                                        </p:attrNameLst>
                                      </p:cBhvr>
                                      <p:tavLst>
                                        <p:tav tm="0">
                                          <p:val>
                                            <p:fltVal val="0"/>
                                          </p:val>
                                        </p:tav>
                                        <p:tav tm="100000">
                                          <p:val>
                                            <p:strVal val="#ppt_w"/>
                                          </p:val>
                                        </p:tav>
                                      </p:tavLst>
                                    </p:anim>
                                    <p:anim calcmode="lin" valueType="num">
                                      <p:cBhvr>
                                        <p:cTn id="47" dur="500" fill="hold"/>
                                        <p:tgtEl>
                                          <p:spTgt spid="3">
                                            <p:txEl>
                                              <p:pRg st="7" end="7"/>
                                            </p:txEl>
                                          </p:spTgt>
                                        </p:tgtEl>
                                        <p:attrNameLst>
                                          <p:attrName>ppt_h</p:attrName>
                                        </p:attrNameLst>
                                      </p:cBhvr>
                                      <p:tavLst>
                                        <p:tav tm="0">
                                          <p:val>
                                            <p:fltVal val="0"/>
                                          </p:val>
                                        </p:tav>
                                        <p:tav tm="100000">
                                          <p:val>
                                            <p:strVal val="#ppt_h"/>
                                          </p:val>
                                        </p:tav>
                                      </p:tavLst>
                                    </p:anim>
                                    <p:animEffect transition="in" filter="fade">
                                      <p:cBhvr>
                                        <p:cTn id="48" dur="500"/>
                                        <p:tgtEl>
                                          <p:spTgt spid="3">
                                            <p:txEl>
                                              <p:pRg st="7" end="7"/>
                                            </p:txEl>
                                          </p:spTgt>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3">
                                            <p:txEl>
                                              <p:pRg st="8" end="8"/>
                                            </p:txEl>
                                          </p:spTgt>
                                        </p:tgtEl>
                                        <p:attrNameLst>
                                          <p:attrName>style.visibility</p:attrName>
                                        </p:attrNameLst>
                                      </p:cBhvr>
                                      <p:to>
                                        <p:strVal val="visible"/>
                                      </p:to>
                                    </p:set>
                                    <p:anim calcmode="lin" valueType="num">
                                      <p:cBhvr>
                                        <p:cTn id="51" dur="500" fill="hold"/>
                                        <p:tgtEl>
                                          <p:spTgt spid="3">
                                            <p:txEl>
                                              <p:pRg st="8" end="8"/>
                                            </p:txEl>
                                          </p:spTgt>
                                        </p:tgtEl>
                                        <p:attrNameLst>
                                          <p:attrName>ppt_w</p:attrName>
                                        </p:attrNameLst>
                                      </p:cBhvr>
                                      <p:tavLst>
                                        <p:tav tm="0">
                                          <p:val>
                                            <p:fltVal val="0"/>
                                          </p:val>
                                        </p:tav>
                                        <p:tav tm="100000">
                                          <p:val>
                                            <p:strVal val="#ppt_w"/>
                                          </p:val>
                                        </p:tav>
                                      </p:tavLst>
                                    </p:anim>
                                    <p:anim calcmode="lin" valueType="num">
                                      <p:cBhvr>
                                        <p:cTn id="52" dur="500" fill="hold"/>
                                        <p:tgtEl>
                                          <p:spTgt spid="3">
                                            <p:txEl>
                                              <p:pRg st="8" end="8"/>
                                            </p:txEl>
                                          </p:spTgt>
                                        </p:tgtEl>
                                        <p:attrNameLst>
                                          <p:attrName>ppt_h</p:attrName>
                                        </p:attrNameLst>
                                      </p:cBhvr>
                                      <p:tavLst>
                                        <p:tav tm="0">
                                          <p:val>
                                            <p:fltVal val="0"/>
                                          </p:val>
                                        </p:tav>
                                        <p:tav tm="100000">
                                          <p:val>
                                            <p:strVal val="#ppt_h"/>
                                          </p:val>
                                        </p:tav>
                                      </p:tavLst>
                                    </p:anim>
                                    <p:animEffect transition="in" filter="fade">
                                      <p:cBhvr>
                                        <p:cTn id="53" dur="500"/>
                                        <p:tgtEl>
                                          <p:spTgt spid="3">
                                            <p:txEl>
                                              <p:pRg st="8" end="8"/>
                                            </p:txEl>
                                          </p:spTgt>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 calcmode="lin" valueType="num">
                                      <p:cBhvr>
                                        <p:cTn id="56" dur="500" fill="hold"/>
                                        <p:tgtEl>
                                          <p:spTgt spid="3">
                                            <p:txEl>
                                              <p:pRg st="9" end="9"/>
                                            </p:txEl>
                                          </p:spTgt>
                                        </p:tgtEl>
                                        <p:attrNameLst>
                                          <p:attrName>ppt_w</p:attrName>
                                        </p:attrNameLst>
                                      </p:cBhvr>
                                      <p:tavLst>
                                        <p:tav tm="0">
                                          <p:val>
                                            <p:fltVal val="0"/>
                                          </p:val>
                                        </p:tav>
                                        <p:tav tm="100000">
                                          <p:val>
                                            <p:strVal val="#ppt_w"/>
                                          </p:val>
                                        </p:tav>
                                      </p:tavLst>
                                    </p:anim>
                                    <p:anim calcmode="lin" valueType="num">
                                      <p:cBhvr>
                                        <p:cTn id="57" dur="500" fill="hold"/>
                                        <p:tgtEl>
                                          <p:spTgt spid="3">
                                            <p:txEl>
                                              <p:pRg st="9" end="9"/>
                                            </p:txEl>
                                          </p:spTgt>
                                        </p:tgtEl>
                                        <p:attrNameLst>
                                          <p:attrName>ppt_h</p:attrName>
                                        </p:attrNameLst>
                                      </p:cBhvr>
                                      <p:tavLst>
                                        <p:tav tm="0">
                                          <p:val>
                                            <p:fltVal val="0"/>
                                          </p:val>
                                        </p:tav>
                                        <p:tav tm="100000">
                                          <p:val>
                                            <p:strVal val="#ppt_h"/>
                                          </p:val>
                                        </p:tav>
                                      </p:tavLst>
                                    </p:anim>
                                    <p:animEffect transition="in" filter="fade">
                                      <p:cBhvr>
                                        <p:cTn id="58" dur="500"/>
                                        <p:tgtEl>
                                          <p:spTgt spid="3">
                                            <p:txEl>
                                              <p:pRg st="9" end="9"/>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53" presetClass="entr" presetSubtype="16" fill="hold" grpId="0" nodeType="clickEffect" nodePh="1">
                                  <p:stCondLst>
                                    <p:cond delay="0"/>
                                  </p:stCondLst>
                                  <p:endCondLst>
                                    <p:cond evt="begin" delay="0">
                                      <p:tn val="61"/>
                                    </p:cond>
                                  </p:endCondLst>
                                  <p:childTnLst>
                                    <p:set>
                                      <p:cBhvr>
                                        <p:cTn id="62" dur="1" fill="hold">
                                          <p:stCondLst>
                                            <p:cond delay="0"/>
                                          </p:stCondLst>
                                        </p:cTn>
                                        <p:tgtEl>
                                          <p:spTgt spid="4">
                                            <p:txEl>
                                              <p:pRg st="0" end="0"/>
                                            </p:txEl>
                                          </p:spTgt>
                                        </p:tgtEl>
                                        <p:attrNameLst>
                                          <p:attrName>style.visibility</p:attrName>
                                        </p:attrNameLst>
                                      </p:cBhvr>
                                      <p:to>
                                        <p:strVal val="visible"/>
                                      </p:to>
                                    </p:set>
                                    <p:anim calcmode="lin" valueType="num">
                                      <p:cBhvr>
                                        <p:cTn id="63" dur="500" fill="hold"/>
                                        <p:tgtEl>
                                          <p:spTgt spid="4">
                                            <p:txEl>
                                              <p:pRg st="0" end="0"/>
                                            </p:txEl>
                                          </p:spTgt>
                                        </p:tgtEl>
                                        <p:attrNameLst>
                                          <p:attrName>ppt_w</p:attrName>
                                        </p:attrNameLst>
                                      </p:cBhvr>
                                      <p:tavLst>
                                        <p:tav tm="0">
                                          <p:val>
                                            <p:fltVal val="0"/>
                                          </p:val>
                                        </p:tav>
                                        <p:tav tm="100000">
                                          <p:val>
                                            <p:strVal val="#ppt_w"/>
                                          </p:val>
                                        </p:tav>
                                      </p:tavLst>
                                    </p:anim>
                                    <p:anim calcmode="lin" valueType="num">
                                      <p:cBhvr>
                                        <p:cTn id="64" dur="500" fill="hold"/>
                                        <p:tgtEl>
                                          <p:spTgt spid="4">
                                            <p:txEl>
                                              <p:pRg st="0" end="0"/>
                                            </p:txEl>
                                          </p:spTgt>
                                        </p:tgtEl>
                                        <p:attrNameLst>
                                          <p:attrName>ppt_h</p:attrName>
                                        </p:attrNameLst>
                                      </p:cBhvr>
                                      <p:tavLst>
                                        <p:tav tm="0">
                                          <p:val>
                                            <p:fltVal val="0"/>
                                          </p:val>
                                        </p:tav>
                                        <p:tav tm="100000">
                                          <p:val>
                                            <p:strVal val="#ppt_h"/>
                                          </p:val>
                                        </p:tav>
                                      </p:tavLst>
                                    </p:anim>
                                    <p:animEffect transition="in" filter="fade">
                                      <p:cBhvr>
                                        <p:cTn id="65" dur="500"/>
                                        <p:tgtEl>
                                          <p:spTgt spid="4">
                                            <p:txEl>
                                              <p:pRg st="0" end="0"/>
                                            </p:txEl>
                                          </p:spTgt>
                                        </p:tgtEl>
                                      </p:cBhvr>
                                    </p:animEffect>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5"/>
                                        </p:tgtEl>
                                        <p:attrNameLst>
                                          <p:attrName>style.visibility</p:attrName>
                                        </p:attrNameLst>
                                      </p:cBhvr>
                                      <p:to>
                                        <p:strVal val="visible"/>
                                      </p:to>
                                    </p:set>
                                    <p:animEffect transition="in" filter="fade">
                                      <p:cBhvr>
                                        <p:cTn id="70" dur="1000"/>
                                        <p:tgtEl>
                                          <p:spTgt spid="5"/>
                                        </p:tgtEl>
                                      </p:cBhvr>
                                    </p:animEffect>
                                    <p:anim calcmode="lin" valueType="num">
                                      <p:cBhvr>
                                        <p:cTn id="71" dur="1000" fill="hold"/>
                                        <p:tgtEl>
                                          <p:spTgt spid="5"/>
                                        </p:tgtEl>
                                        <p:attrNameLst>
                                          <p:attrName>ppt_x</p:attrName>
                                        </p:attrNameLst>
                                      </p:cBhvr>
                                      <p:tavLst>
                                        <p:tav tm="0">
                                          <p:val>
                                            <p:strVal val="#ppt_x"/>
                                          </p:val>
                                        </p:tav>
                                        <p:tav tm="100000">
                                          <p:val>
                                            <p:strVal val="#ppt_x"/>
                                          </p:val>
                                        </p:tav>
                                      </p:tavLst>
                                    </p:anim>
                                    <p:anim calcmode="lin" valueType="num">
                                      <p:cBhvr>
                                        <p:cTn id="7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P spid="5"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扬州城市概况</a:t>
            </a:r>
            <a:r>
              <a:rPr lang="en-US" altLang="zh-CN" dirty="0" smtClean="0"/>
              <a:t>——</a:t>
            </a:r>
            <a:r>
              <a:rPr lang="zh-CN" altLang="en-US" dirty="0" smtClean="0"/>
              <a:t>自然概况</a:t>
            </a:r>
            <a:endParaRPr lang="zh-CN" altLang="en-US" dirty="0"/>
          </a:p>
        </p:txBody>
      </p:sp>
      <p:sp>
        <p:nvSpPr>
          <p:cNvPr id="3" name="内容占位符 2"/>
          <p:cNvSpPr>
            <a:spLocks noGrp="1"/>
          </p:cNvSpPr>
          <p:nvPr>
            <p:ph idx="4294967295"/>
          </p:nvPr>
        </p:nvSpPr>
        <p:spPr>
          <a:xfrm>
            <a:off x="687689" y="2130465"/>
            <a:ext cx="2614613" cy="2562447"/>
          </a:xfrm>
        </p:spPr>
        <p:txBody>
          <a:bodyPr>
            <a:normAutofit fontScale="55000" lnSpcReduction="20000"/>
          </a:bodyPr>
          <a:lstStyle/>
          <a:p>
            <a:r>
              <a:rPr lang="zh-CN" altLang="en-US" dirty="0" smtClean="0"/>
              <a:t>地理位置</a:t>
            </a:r>
            <a:endParaRPr lang="en-US" altLang="zh-CN" dirty="0" smtClean="0"/>
          </a:p>
          <a:p>
            <a:pPr lvl="1"/>
            <a:r>
              <a:rPr lang="zh-CN" altLang="en-US" dirty="0"/>
              <a:t>扬州市地处江苏省中部，位于长江北岸、江淮平原南端。现辖区域在</a:t>
            </a:r>
            <a:r>
              <a:rPr lang="zh-CN" altLang="en-US" dirty="0" smtClean="0"/>
              <a:t>东经</a:t>
            </a:r>
            <a:r>
              <a:rPr lang="en-US" altLang="zh-CN" dirty="0" smtClean="0"/>
              <a:t>119°01</a:t>
            </a:r>
            <a:r>
              <a:rPr lang="en-US" altLang="zh-CN" dirty="0"/>
              <a:t>′</a:t>
            </a:r>
            <a:r>
              <a:rPr lang="zh-CN" altLang="en-US" dirty="0"/>
              <a:t>至 </a:t>
            </a:r>
            <a:r>
              <a:rPr lang="en-US" altLang="zh-CN" dirty="0"/>
              <a:t>119°54′</a:t>
            </a:r>
            <a:r>
              <a:rPr lang="zh-CN" altLang="en-US" dirty="0"/>
              <a:t>、北纬 </a:t>
            </a:r>
            <a:r>
              <a:rPr lang="en-US" altLang="zh-CN" dirty="0"/>
              <a:t>32°15′</a:t>
            </a:r>
            <a:r>
              <a:rPr lang="zh-CN" altLang="en-US" dirty="0"/>
              <a:t>至 </a:t>
            </a:r>
            <a:r>
              <a:rPr lang="en-US" altLang="zh-CN" dirty="0"/>
              <a:t>33°25′</a:t>
            </a:r>
            <a:r>
              <a:rPr lang="zh-CN" altLang="en-US" dirty="0"/>
              <a:t>之间</a:t>
            </a:r>
            <a:r>
              <a:rPr lang="zh-CN" altLang="en-US" dirty="0" smtClean="0"/>
              <a:t>。</a:t>
            </a:r>
            <a:endParaRPr lang="en-US" altLang="zh-CN" dirty="0" smtClean="0"/>
          </a:p>
          <a:p>
            <a:pPr lvl="1"/>
            <a:r>
              <a:rPr lang="zh-CN" altLang="en-US" dirty="0" smtClean="0"/>
              <a:t>东部</a:t>
            </a:r>
            <a:r>
              <a:rPr lang="zh-CN" altLang="en-US" dirty="0"/>
              <a:t>与盐城市、泰州市毗邻</a:t>
            </a:r>
            <a:r>
              <a:rPr lang="zh-CN" altLang="en-US" dirty="0" smtClean="0"/>
              <a:t>；</a:t>
            </a:r>
            <a:endParaRPr lang="en-US" altLang="zh-CN" dirty="0" smtClean="0"/>
          </a:p>
          <a:p>
            <a:pPr lvl="1"/>
            <a:r>
              <a:rPr lang="zh-CN" altLang="en-US" dirty="0" smtClean="0"/>
              <a:t>南 </a:t>
            </a:r>
            <a:r>
              <a:rPr lang="zh-CN" altLang="en-US" dirty="0"/>
              <a:t>部濒临长江，与镇江市隔江相望</a:t>
            </a:r>
            <a:r>
              <a:rPr lang="zh-CN" altLang="en-US" dirty="0" smtClean="0"/>
              <a:t>；</a:t>
            </a:r>
            <a:endParaRPr lang="en-US" altLang="zh-CN" dirty="0" smtClean="0"/>
          </a:p>
          <a:p>
            <a:pPr lvl="1"/>
            <a:r>
              <a:rPr lang="zh-CN" altLang="en-US" dirty="0" smtClean="0"/>
              <a:t> </a:t>
            </a:r>
            <a:r>
              <a:rPr lang="zh-CN" altLang="en-US" dirty="0"/>
              <a:t>西南部与南京市相连</a:t>
            </a:r>
            <a:r>
              <a:rPr lang="zh-CN" altLang="en-US" dirty="0" smtClean="0"/>
              <a:t>；</a:t>
            </a:r>
            <a:endParaRPr lang="en-US" altLang="zh-CN" dirty="0" smtClean="0"/>
          </a:p>
          <a:p>
            <a:pPr lvl="1"/>
            <a:r>
              <a:rPr lang="zh-CN" altLang="en-US" dirty="0" smtClean="0"/>
              <a:t>西部</a:t>
            </a:r>
            <a:r>
              <a:rPr lang="zh-CN" altLang="en-US" dirty="0"/>
              <a:t>与安徽省滁州市 交界</a:t>
            </a:r>
            <a:r>
              <a:rPr lang="zh-CN" altLang="en-US" dirty="0" smtClean="0"/>
              <a:t>；</a:t>
            </a:r>
            <a:endParaRPr lang="en-US" altLang="zh-CN" dirty="0" smtClean="0"/>
          </a:p>
          <a:p>
            <a:pPr lvl="1"/>
            <a:r>
              <a:rPr lang="zh-CN" altLang="en-US" dirty="0" smtClean="0"/>
              <a:t>西北部</a:t>
            </a:r>
            <a:r>
              <a:rPr lang="zh-CN" altLang="en-US" dirty="0"/>
              <a:t>与淮安市接壤。</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4164243" y="1904863"/>
            <a:ext cx="4252866" cy="3814355"/>
          </a:xfrm>
          <a:prstGeom prst="rect">
            <a:avLst/>
          </a:prstGeom>
        </p:spPr>
      </p:pic>
      <p:sp>
        <p:nvSpPr>
          <p:cNvPr id="5" name="内容占位符 2"/>
          <p:cNvSpPr txBox="1">
            <a:spLocks/>
          </p:cNvSpPr>
          <p:nvPr/>
        </p:nvSpPr>
        <p:spPr>
          <a:xfrm>
            <a:off x="1018839" y="2130465"/>
            <a:ext cx="2714433" cy="2133656"/>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sz="1350" dirty="0"/>
              <a:t>地理位置</a:t>
            </a:r>
            <a:endParaRPr lang="en-US" altLang="zh-CN" sz="1350" dirty="0"/>
          </a:p>
          <a:p>
            <a:pPr marL="457200" lvl="1" indent="0">
              <a:buNone/>
            </a:pPr>
            <a:r>
              <a:rPr lang="zh-CN" altLang="en-US" sz="1200" dirty="0"/>
              <a:t>扬州市域境内</a:t>
            </a:r>
            <a:r>
              <a:rPr lang="zh-CN" altLang="en-US" sz="1200" dirty="0">
                <a:solidFill>
                  <a:srgbClr val="FF0000"/>
                </a:solidFill>
              </a:rPr>
              <a:t>地势低洼</a:t>
            </a:r>
            <a:r>
              <a:rPr lang="zh-CN" altLang="en-US" sz="1200" dirty="0"/>
              <a:t>，</a:t>
            </a:r>
            <a:r>
              <a:rPr lang="en-US" altLang="zh-CN" sz="1200" dirty="0"/>
              <a:t>70%</a:t>
            </a:r>
            <a:r>
              <a:rPr lang="zh-CN" altLang="en-US" sz="1200" dirty="0"/>
              <a:t>以上地面位于江淮设计洪水位之下，且地处南北气候过渡带，降雨时空分布不均，年际变化大。特殊的地理位置、气候及地形特点，决定了扬州既坐拥丰富的过境水源，又频发洪、涝、旱、渍、潮、风等灾害。</a:t>
            </a:r>
          </a:p>
        </p:txBody>
      </p:sp>
    </p:spTree>
    <p:extLst>
      <p:ext uri="{BB962C8B-B14F-4D97-AF65-F5344CB8AC3E}">
        <p14:creationId xmlns:p14="http://schemas.microsoft.com/office/powerpoint/2010/main" val="708793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3">
                                            <p:txEl>
                                              <p:pRg st="2" end="2"/>
                                            </p:txEl>
                                          </p:spTgt>
                                        </p:tgtEl>
                                        <p:attrNameLst>
                                          <p:attrName>style.visibility</p:attrName>
                                        </p:attrNameLst>
                                      </p:cBhvr>
                                      <p:to>
                                        <p:strVal val="visible"/>
                                      </p:to>
                                    </p:set>
                                    <p:anim calcmode="lin" valueType="num">
                                      <p:cBhvr additive="base">
                                        <p:cTn id="2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2" presetID="2" presetClass="entr" presetSubtype="4" fill="hold" grpId="0" nodeType="with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 calcmode="lin" valueType="num">
                                      <p:cBhvr additive="base">
                                        <p:cTn id="2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 calcmode="lin" valueType="num">
                                      <p:cBhvr additive="base">
                                        <p:cTn id="2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 calcmode="lin" valueType="num">
                                      <p:cBhvr additive="base">
                                        <p:cTn id="3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4" presetID="2" presetClass="entr" presetSubtype="4" fill="hold" grpId="0" nodeType="withEffect">
                                  <p:stCondLst>
                                    <p:cond delay="0"/>
                                  </p:stCondLst>
                                  <p:childTnLst>
                                    <p:set>
                                      <p:cBhvr>
                                        <p:cTn id="35" dur="1" fill="hold">
                                          <p:stCondLst>
                                            <p:cond delay="0"/>
                                          </p:stCondLst>
                                        </p:cTn>
                                        <p:tgtEl>
                                          <p:spTgt spid="3">
                                            <p:txEl>
                                              <p:pRg st="6" end="6"/>
                                            </p:txEl>
                                          </p:spTgt>
                                        </p:tgtEl>
                                        <p:attrNameLst>
                                          <p:attrName>style.visibility</p:attrName>
                                        </p:attrNameLst>
                                      </p:cBhvr>
                                      <p:to>
                                        <p:strVal val="visible"/>
                                      </p:to>
                                    </p:set>
                                    <p:anim calcmode="lin" valueType="num">
                                      <p:cBhvr additive="base">
                                        <p:cTn id="3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xit" presetSubtype="0" fill="hold" grpId="1" nodeType="clickEffect">
                                  <p:stCondLst>
                                    <p:cond delay="0"/>
                                  </p:stCondLst>
                                  <p:childTnLst>
                                    <p:animEffect transition="out" filter="fade">
                                      <p:cBhvr>
                                        <p:cTn id="41" dur="500"/>
                                        <p:tgtEl>
                                          <p:spTgt spid="3">
                                            <p:txEl>
                                              <p:pRg st="0" end="0"/>
                                            </p:txEl>
                                          </p:spTgt>
                                        </p:tgtEl>
                                      </p:cBhvr>
                                    </p:animEffect>
                                    <p:set>
                                      <p:cBhvr>
                                        <p:cTn id="42" dur="1" fill="hold">
                                          <p:stCondLst>
                                            <p:cond delay="499"/>
                                          </p:stCondLst>
                                        </p:cTn>
                                        <p:tgtEl>
                                          <p:spTgt spid="3">
                                            <p:txEl>
                                              <p:pRg st="0" end="0"/>
                                            </p:txEl>
                                          </p:spTgt>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3">
                                            <p:txEl>
                                              <p:pRg st="1" end="1"/>
                                            </p:txEl>
                                          </p:spTgt>
                                        </p:tgtEl>
                                      </p:cBhvr>
                                    </p:animEffect>
                                    <p:set>
                                      <p:cBhvr>
                                        <p:cTn id="45" dur="1" fill="hold">
                                          <p:stCondLst>
                                            <p:cond delay="499"/>
                                          </p:stCondLst>
                                        </p:cTn>
                                        <p:tgtEl>
                                          <p:spTgt spid="3">
                                            <p:txEl>
                                              <p:pRg st="1" end="1"/>
                                            </p:txEl>
                                          </p:spTgt>
                                        </p:tgtEl>
                                        <p:attrNameLst>
                                          <p:attrName>style.visibility</p:attrName>
                                        </p:attrNameLst>
                                      </p:cBhvr>
                                      <p:to>
                                        <p:strVal val="hidden"/>
                                      </p:to>
                                    </p:set>
                                  </p:childTnLst>
                                </p:cTn>
                              </p:par>
                              <p:par>
                                <p:cTn id="46" presetID="10" presetClass="exit" presetSubtype="0" fill="hold" grpId="1" nodeType="withEffect">
                                  <p:stCondLst>
                                    <p:cond delay="0"/>
                                  </p:stCondLst>
                                  <p:childTnLst>
                                    <p:animEffect transition="out" filter="fade">
                                      <p:cBhvr>
                                        <p:cTn id="47" dur="500"/>
                                        <p:tgtEl>
                                          <p:spTgt spid="3">
                                            <p:txEl>
                                              <p:pRg st="2" end="2"/>
                                            </p:txEl>
                                          </p:spTgt>
                                        </p:tgtEl>
                                      </p:cBhvr>
                                    </p:animEffect>
                                    <p:set>
                                      <p:cBhvr>
                                        <p:cTn id="48" dur="1" fill="hold">
                                          <p:stCondLst>
                                            <p:cond delay="499"/>
                                          </p:stCondLst>
                                        </p:cTn>
                                        <p:tgtEl>
                                          <p:spTgt spid="3">
                                            <p:txEl>
                                              <p:pRg st="2" end="2"/>
                                            </p:txEl>
                                          </p:spTgt>
                                        </p:tgtEl>
                                        <p:attrNameLst>
                                          <p:attrName>style.visibility</p:attrName>
                                        </p:attrNameLst>
                                      </p:cBhvr>
                                      <p:to>
                                        <p:strVal val="hidden"/>
                                      </p:to>
                                    </p:set>
                                  </p:childTnLst>
                                </p:cTn>
                              </p:par>
                              <p:par>
                                <p:cTn id="49" presetID="10" presetClass="exit" presetSubtype="0" fill="hold" grpId="1" nodeType="withEffect">
                                  <p:stCondLst>
                                    <p:cond delay="0"/>
                                  </p:stCondLst>
                                  <p:childTnLst>
                                    <p:animEffect transition="out" filter="fade">
                                      <p:cBhvr>
                                        <p:cTn id="50" dur="500"/>
                                        <p:tgtEl>
                                          <p:spTgt spid="3">
                                            <p:txEl>
                                              <p:pRg st="3" end="3"/>
                                            </p:txEl>
                                          </p:spTgt>
                                        </p:tgtEl>
                                      </p:cBhvr>
                                    </p:animEffect>
                                    <p:set>
                                      <p:cBhvr>
                                        <p:cTn id="51" dur="1" fill="hold">
                                          <p:stCondLst>
                                            <p:cond delay="499"/>
                                          </p:stCondLst>
                                        </p:cTn>
                                        <p:tgtEl>
                                          <p:spTgt spid="3">
                                            <p:txEl>
                                              <p:pRg st="3" end="3"/>
                                            </p:txEl>
                                          </p:spTgt>
                                        </p:tgtEl>
                                        <p:attrNameLst>
                                          <p:attrName>style.visibility</p:attrName>
                                        </p:attrNameLst>
                                      </p:cBhvr>
                                      <p:to>
                                        <p:strVal val="hidden"/>
                                      </p:to>
                                    </p:set>
                                  </p:childTnLst>
                                </p:cTn>
                              </p:par>
                              <p:par>
                                <p:cTn id="52" presetID="10" presetClass="exit" presetSubtype="0" fill="hold" grpId="1" nodeType="withEffect">
                                  <p:stCondLst>
                                    <p:cond delay="0"/>
                                  </p:stCondLst>
                                  <p:childTnLst>
                                    <p:animEffect transition="out" filter="fade">
                                      <p:cBhvr>
                                        <p:cTn id="53" dur="500"/>
                                        <p:tgtEl>
                                          <p:spTgt spid="3">
                                            <p:txEl>
                                              <p:pRg st="4" end="4"/>
                                            </p:txEl>
                                          </p:spTgt>
                                        </p:tgtEl>
                                      </p:cBhvr>
                                    </p:animEffect>
                                    <p:set>
                                      <p:cBhvr>
                                        <p:cTn id="54" dur="1" fill="hold">
                                          <p:stCondLst>
                                            <p:cond delay="499"/>
                                          </p:stCondLst>
                                        </p:cTn>
                                        <p:tgtEl>
                                          <p:spTgt spid="3">
                                            <p:txEl>
                                              <p:pRg st="4" end="4"/>
                                            </p:txEl>
                                          </p:spTgt>
                                        </p:tgtEl>
                                        <p:attrNameLst>
                                          <p:attrName>style.visibility</p:attrName>
                                        </p:attrNameLst>
                                      </p:cBhvr>
                                      <p:to>
                                        <p:strVal val="hidden"/>
                                      </p:to>
                                    </p:set>
                                  </p:childTnLst>
                                </p:cTn>
                              </p:par>
                              <p:par>
                                <p:cTn id="55" presetID="10" presetClass="exit" presetSubtype="0" fill="hold" grpId="1" nodeType="withEffect">
                                  <p:stCondLst>
                                    <p:cond delay="0"/>
                                  </p:stCondLst>
                                  <p:childTnLst>
                                    <p:animEffect transition="out" filter="fade">
                                      <p:cBhvr>
                                        <p:cTn id="56" dur="500"/>
                                        <p:tgtEl>
                                          <p:spTgt spid="3">
                                            <p:txEl>
                                              <p:pRg st="5" end="5"/>
                                            </p:txEl>
                                          </p:spTgt>
                                        </p:tgtEl>
                                      </p:cBhvr>
                                    </p:animEffect>
                                    <p:set>
                                      <p:cBhvr>
                                        <p:cTn id="57" dur="1" fill="hold">
                                          <p:stCondLst>
                                            <p:cond delay="499"/>
                                          </p:stCondLst>
                                        </p:cTn>
                                        <p:tgtEl>
                                          <p:spTgt spid="3">
                                            <p:txEl>
                                              <p:pRg st="5" end="5"/>
                                            </p:txEl>
                                          </p:spTgt>
                                        </p:tgtEl>
                                        <p:attrNameLst>
                                          <p:attrName>style.visibility</p:attrName>
                                        </p:attrNameLst>
                                      </p:cBhvr>
                                      <p:to>
                                        <p:strVal val="hidden"/>
                                      </p:to>
                                    </p:set>
                                  </p:childTnLst>
                                </p:cTn>
                              </p:par>
                              <p:par>
                                <p:cTn id="58" presetID="10" presetClass="exit" presetSubtype="0" fill="hold" grpId="1" nodeType="withEffect">
                                  <p:stCondLst>
                                    <p:cond delay="0"/>
                                  </p:stCondLst>
                                  <p:childTnLst>
                                    <p:animEffect transition="out" filter="fade">
                                      <p:cBhvr>
                                        <p:cTn id="59" dur="500"/>
                                        <p:tgtEl>
                                          <p:spTgt spid="3">
                                            <p:txEl>
                                              <p:pRg st="6" end="6"/>
                                            </p:txEl>
                                          </p:spTgt>
                                        </p:tgtEl>
                                      </p:cBhvr>
                                    </p:animEffect>
                                    <p:set>
                                      <p:cBhvr>
                                        <p:cTn id="60" dur="1" fill="hold">
                                          <p:stCondLst>
                                            <p:cond delay="499"/>
                                          </p:stCondLst>
                                        </p:cTn>
                                        <p:tgtEl>
                                          <p:spTgt spid="3">
                                            <p:txEl>
                                              <p:pRg st="6" end="6"/>
                                            </p:txEl>
                                          </p:spTgt>
                                        </p:tgtEl>
                                        <p:attrNameLst>
                                          <p:attrName>style.visibility</p:attrName>
                                        </p:attrNameLst>
                                      </p:cBhvr>
                                      <p:to>
                                        <p:strVal val="hidden"/>
                                      </p:to>
                                    </p:set>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5"/>
                                        </p:tgtEl>
                                        <p:attrNameLst>
                                          <p:attrName>style.visibility</p:attrName>
                                        </p:attrNameLst>
                                      </p:cBhvr>
                                      <p:to>
                                        <p:strVal val="visible"/>
                                      </p:to>
                                    </p:set>
                                    <p:anim calcmode="lin" valueType="num">
                                      <p:cBhvr additive="base">
                                        <p:cTn id="65" dur="500" fill="hold"/>
                                        <p:tgtEl>
                                          <p:spTgt spid="5"/>
                                        </p:tgtEl>
                                        <p:attrNameLst>
                                          <p:attrName>ppt_x</p:attrName>
                                        </p:attrNameLst>
                                      </p:cBhvr>
                                      <p:tavLst>
                                        <p:tav tm="0">
                                          <p:val>
                                            <p:strVal val="#ppt_x"/>
                                          </p:val>
                                        </p:tav>
                                        <p:tav tm="100000">
                                          <p:val>
                                            <p:strVal val="#ppt_x"/>
                                          </p:val>
                                        </p:tav>
                                      </p:tavLst>
                                    </p:anim>
                                    <p:anim calcmode="lin" valueType="num">
                                      <p:cBhvr additive="base">
                                        <p:cTn id="66"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3" grpId="1" build="p"/>
      <p:bldP spid="5"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扬州城市概况</a:t>
            </a:r>
            <a:r>
              <a:rPr lang="en-US" altLang="zh-CN" dirty="0"/>
              <a:t>——</a:t>
            </a:r>
            <a:r>
              <a:rPr lang="zh-CN" altLang="en-US" dirty="0"/>
              <a:t>自然概况</a:t>
            </a:r>
          </a:p>
        </p:txBody>
      </p:sp>
      <p:sp>
        <p:nvSpPr>
          <p:cNvPr id="3" name="内容占位符 2"/>
          <p:cNvSpPr>
            <a:spLocks noGrp="1"/>
          </p:cNvSpPr>
          <p:nvPr>
            <p:ph idx="4294967295"/>
          </p:nvPr>
        </p:nvSpPr>
        <p:spPr>
          <a:xfrm>
            <a:off x="628650" y="1903754"/>
            <a:ext cx="2714625" cy="2909887"/>
          </a:xfrm>
        </p:spPr>
        <p:txBody>
          <a:bodyPr>
            <a:noAutofit/>
          </a:bodyPr>
          <a:lstStyle/>
          <a:p>
            <a:r>
              <a:rPr lang="zh-CN" altLang="en-US" sz="1800" dirty="0" smtClean="0"/>
              <a:t>地形地貌</a:t>
            </a:r>
            <a:endParaRPr lang="en-US" altLang="zh-CN" sz="1800" dirty="0" smtClean="0"/>
          </a:p>
          <a:p>
            <a:pPr lvl="1"/>
            <a:r>
              <a:rPr lang="zh-CN" altLang="en-US" sz="1800" dirty="0"/>
              <a:t>扬州市区地跨江淮，一般以移居</a:t>
            </a:r>
            <a:r>
              <a:rPr lang="en-US" altLang="zh-CN" sz="1800" dirty="0"/>
              <a:t>—</a:t>
            </a:r>
            <a:r>
              <a:rPr lang="zh-CN" altLang="en-US" sz="1800" dirty="0"/>
              <a:t>陈集</a:t>
            </a:r>
            <a:r>
              <a:rPr lang="en-US" altLang="zh-CN" sz="1800" dirty="0"/>
              <a:t>—</a:t>
            </a:r>
            <a:r>
              <a:rPr lang="zh-CN" altLang="en-US" sz="1800" dirty="0"/>
              <a:t>古井</a:t>
            </a:r>
            <a:r>
              <a:rPr lang="en-US" altLang="zh-CN" sz="1800" dirty="0"/>
              <a:t>—</a:t>
            </a:r>
            <a:r>
              <a:rPr lang="zh-CN" altLang="en-US" sz="1800" dirty="0"/>
              <a:t>西湖</a:t>
            </a:r>
            <a:r>
              <a:rPr lang="en-US" altLang="zh-CN" sz="1800" dirty="0"/>
              <a:t>—</a:t>
            </a:r>
            <a:r>
              <a:rPr lang="zh-CN" altLang="en-US" sz="1800" dirty="0"/>
              <a:t>老</a:t>
            </a:r>
            <a:r>
              <a:rPr lang="en-US" altLang="zh-CN" sz="1800" dirty="0"/>
              <a:t>328</a:t>
            </a:r>
            <a:r>
              <a:rPr lang="zh-CN" altLang="en-US" sz="1800" dirty="0"/>
              <a:t>国道一线的</a:t>
            </a:r>
            <a:r>
              <a:rPr lang="zh-CN" altLang="en-US" sz="1800" dirty="0" smtClean="0"/>
              <a:t>江淮</a:t>
            </a:r>
            <a:r>
              <a:rPr lang="zh-CN" altLang="en-US" sz="1800" dirty="0"/>
              <a:t>分水岭为界，分南北两</a:t>
            </a:r>
            <a:r>
              <a:rPr lang="zh-CN" altLang="en-US" sz="1800" dirty="0" smtClean="0"/>
              <a:t>片</a:t>
            </a:r>
            <a:endParaRPr lang="en-US" altLang="zh-CN" sz="1800" dirty="0" smtClean="0"/>
          </a:p>
          <a:p>
            <a:pPr lvl="1"/>
            <a:r>
              <a:rPr lang="zh-CN" altLang="en-US" sz="1800" dirty="0" smtClean="0"/>
              <a:t>南</a:t>
            </a:r>
            <a:r>
              <a:rPr lang="zh-CN" altLang="en-US" sz="1800" dirty="0"/>
              <a:t>片属长江流域，面积 </a:t>
            </a:r>
            <a:r>
              <a:rPr lang="en-US" altLang="zh-CN" sz="1800" dirty="0" smtClean="0"/>
              <a:t>80km2</a:t>
            </a:r>
            <a:r>
              <a:rPr lang="zh-CN" altLang="en-US" sz="1800" dirty="0"/>
              <a:t>，占市区总面积</a:t>
            </a:r>
            <a:r>
              <a:rPr lang="zh-CN" altLang="en-US" sz="1800" dirty="0" smtClean="0"/>
              <a:t>的</a:t>
            </a:r>
            <a:r>
              <a:rPr lang="en-US" altLang="zh-CN" sz="1800" dirty="0" smtClean="0"/>
              <a:t>16.1</a:t>
            </a:r>
            <a:r>
              <a:rPr lang="en-US" altLang="zh-CN" sz="1800" dirty="0"/>
              <a:t>%</a:t>
            </a:r>
            <a:r>
              <a:rPr lang="zh-CN" altLang="en-US" sz="1800" dirty="0" smtClean="0"/>
              <a:t>；</a:t>
            </a:r>
            <a:endParaRPr lang="en-US" altLang="zh-CN" sz="1800" dirty="0" smtClean="0"/>
          </a:p>
          <a:p>
            <a:pPr lvl="1"/>
            <a:r>
              <a:rPr lang="zh-CN" altLang="en-US" sz="1800" dirty="0" smtClean="0"/>
              <a:t>北</a:t>
            </a:r>
            <a:r>
              <a:rPr lang="zh-CN" altLang="en-US" sz="1800" dirty="0"/>
              <a:t>片属淮河流域，面积为 </a:t>
            </a:r>
            <a:r>
              <a:rPr lang="en-US" altLang="zh-CN" sz="1800" dirty="0"/>
              <a:t>1978km2</a:t>
            </a:r>
            <a:r>
              <a:rPr lang="zh-CN" altLang="en-US" sz="1800" dirty="0"/>
              <a:t>，占 </a:t>
            </a:r>
            <a:r>
              <a:rPr lang="en-US" altLang="zh-CN" sz="1800" dirty="0"/>
              <a:t>83.9</a:t>
            </a:r>
            <a:r>
              <a:rPr lang="en-US" altLang="zh-CN" sz="1800" dirty="0" smtClean="0"/>
              <a:t>%</a:t>
            </a:r>
            <a:endParaRPr lang="zh-CN" altLang="en-US" sz="1800" dirty="0"/>
          </a:p>
        </p:txBody>
      </p:sp>
      <p:graphicFrame>
        <p:nvGraphicFramePr>
          <p:cNvPr id="6" name="图表 5"/>
          <p:cNvGraphicFramePr/>
          <p:nvPr>
            <p:extLst>
              <p:ext uri="{D42A27DB-BD31-4B8C-83A1-F6EECF244321}">
                <p14:modId xmlns:p14="http://schemas.microsoft.com/office/powerpoint/2010/main" val="2341656740"/>
              </p:ext>
            </p:extLst>
          </p:nvPr>
        </p:nvGraphicFramePr>
        <p:xfrm>
          <a:off x="4453841" y="1963814"/>
          <a:ext cx="2028825" cy="2468172"/>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图表 9"/>
          <p:cNvGraphicFramePr/>
          <p:nvPr>
            <p:extLst>
              <p:ext uri="{D42A27DB-BD31-4B8C-83A1-F6EECF244321}">
                <p14:modId xmlns:p14="http://schemas.microsoft.com/office/powerpoint/2010/main" val="1554632753"/>
              </p:ext>
            </p:extLst>
          </p:nvPr>
        </p:nvGraphicFramePr>
        <p:xfrm>
          <a:off x="4608513" y="1963814"/>
          <a:ext cx="1719480" cy="221863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64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grpId="0" nodeType="clickEffect">
                                  <p:stCondLst>
                                    <p:cond delay="0"/>
                                  </p:stCondLst>
                                  <p:childTnLst>
                                    <p:anim calcmode="lin" valueType="num">
                                      <p:cBhvr additive="base">
                                        <p:cTn id="6" dur="500"/>
                                        <p:tgtEl>
                                          <p:spTgt spid="10"/>
                                        </p:tgtEl>
                                        <p:attrNameLst>
                                          <p:attrName>ppt_x</p:attrName>
                                        </p:attrNameLst>
                                      </p:cBhvr>
                                      <p:tavLst>
                                        <p:tav tm="0">
                                          <p:val>
                                            <p:strVal val="ppt_x"/>
                                          </p:val>
                                        </p:tav>
                                        <p:tav tm="100000">
                                          <p:val>
                                            <p:strVal val="ppt_x"/>
                                          </p:val>
                                        </p:tav>
                                      </p:tavLst>
                                    </p:anim>
                                    <p:anim calcmode="lin" valueType="num">
                                      <p:cBhvr additive="base">
                                        <p:cTn id="7" dur="500"/>
                                        <p:tgtEl>
                                          <p:spTgt spid="10"/>
                                        </p:tgtEl>
                                        <p:attrNameLst>
                                          <p:attrName>ppt_y</p:attrName>
                                        </p:attrNameLst>
                                      </p:cBhvr>
                                      <p:tavLst>
                                        <p:tav tm="0">
                                          <p:val>
                                            <p:strVal val="ppt_y"/>
                                          </p:val>
                                        </p:tav>
                                        <p:tav tm="100000">
                                          <p:val>
                                            <p:strVal val="1+ppt_h/2"/>
                                          </p:val>
                                        </p:tav>
                                      </p:tavLst>
                                    </p:anim>
                                    <p:set>
                                      <p:cBhvr>
                                        <p:cTn id="8" dur="1" fill="hold">
                                          <p:stCondLst>
                                            <p:cond delay="499"/>
                                          </p:stCondLst>
                                        </p:cTn>
                                        <p:tgtEl>
                                          <p:spTgt spid="10"/>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Graphic spid="10" grpId="0">
        <p:bldAsOne/>
      </p:bldGraphic>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扬州城市概况</a:t>
            </a:r>
            <a:r>
              <a:rPr lang="en-US" altLang="zh-CN" dirty="0"/>
              <a:t>——</a:t>
            </a:r>
            <a:r>
              <a:rPr lang="zh-CN" altLang="en-US" dirty="0"/>
              <a:t>自然概况</a:t>
            </a:r>
          </a:p>
        </p:txBody>
      </p:sp>
      <p:sp>
        <p:nvSpPr>
          <p:cNvPr id="3" name="内容占位符 2"/>
          <p:cNvSpPr>
            <a:spLocks noGrp="1"/>
          </p:cNvSpPr>
          <p:nvPr>
            <p:ph idx="4294967295"/>
          </p:nvPr>
        </p:nvSpPr>
        <p:spPr>
          <a:xfrm>
            <a:off x="628650" y="2010569"/>
            <a:ext cx="7449810" cy="2909887"/>
          </a:xfrm>
        </p:spPr>
        <p:txBody>
          <a:bodyPr>
            <a:noAutofit/>
          </a:bodyPr>
          <a:lstStyle/>
          <a:p>
            <a:r>
              <a:rPr lang="zh-CN" altLang="en-US" sz="1800" dirty="0" smtClean="0"/>
              <a:t>气象</a:t>
            </a:r>
            <a:endParaRPr lang="en-US" altLang="zh-CN" sz="1800" dirty="0" smtClean="0"/>
          </a:p>
          <a:p>
            <a:pPr lvl="1"/>
            <a:r>
              <a:rPr lang="zh-CN" altLang="en-US" sz="1800" dirty="0"/>
              <a:t>扬州属亚热带湿润气候区，雨量充沛，四季</a:t>
            </a:r>
            <a:r>
              <a:rPr lang="zh-CN" altLang="en-US" sz="1800" dirty="0" smtClean="0"/>
              <a:t>分明</a:t>
            </a:r>
            <a:endParaRPr lang="en-US" altLang="zh-CN" sz="1800" dirty="0" smtClean="0"/>
          </a:p>
          <a:p>
            <a:pPr lvl="1"/>
            <a:r>
              <a:rPr lang="zh-CN" altLang="en-US" sz="1800" dirty="0" smtClean="0"/>
              <a:t>平均雨量</a:t>
            </a:r>
            <a:r>
              <a:rPr lang="zh-CN" altLang="en-US" sz="1800" dirty="0"/>
              <a:t>为 </a:t>
            </a:r>
            <a:r>
              <a:rPr lang="en-US" altLang="zh-CN" sz="1800" dirty="0"/>
              <a:t>1027.8mm</a:t>
            </a:r>
            <a:r>
              <a:rPr lang="zh-CN" altLang="en-US" sz="1800" dirty="0"/>
              <a:t>，年最大降雨量 </a:t>
            </a:r>
            <a:r>
              <a:rPr lang="en-US" altLang="zh-CN" sz="1800" dirty="0"/>
              <a:t>1565.2mm</a:t>
            </a:r>
            <a:r>
              <a:rPr lang="zh-CN" altLang="en-US" sz="1800" dirty="0"/>
              <a:t>（</a:t>
            </a:r>
            <a:r>
              <a:rPr lang="en-US" altLang="zh-CN" sz="1800" dirty="0"/>
              <a:t>1991 </a:t>
            </a:r>
            <a:r>
              <a:rPr lang="zh-CN" altLang="en-US" sz="1800" dirty="0"/>
              <a:t>年），最小 </a:t>
            </a:r>
            <a:r>
              <a:rPr lang="en-US" altLang="zh-CN" sz="1800" dirty="0"/>
              <a:t>488mm</a:t>
            </a:r>
            <a:r>
              <a:rPr lang="zh-CN" altLang="en-US" sz="1800" dirty="0"/>
              <a:t>（</a:t>
            </a:r>
            <a:r>
              <a:rPr lang="en-US" altLang="zh-CN" sz="1800" dirty="0"/>
              <a:t>1978 </a:t>
            </a:r>
            <a:r>
              <a:rPr lang="zh-CN" altLang="en-US" sz="1800" dirty="0"/>
              <a:t>年），年变幅达 </a:t>
            </a:r>
            <a:r>
              <a:rPr lang="en-US" altLang="zh-CN" sz="1800" dirty="0"/>
              <a:t>3.2 </a:t>
            </a:r>
            <a:r>
              <a:rPr lang="zh-CN" altLang="en-US" sz="1800" dirty="0"/>
              <a:t>倍。降雨时空分布不均，主要集中在汛期（</a:t>
            </a:r>
            <a:r>
              <a:rPr lang="en-US" altLang="zh-CN" sz="1800" dirty="0"/>
              <a:t>6</a:t>
            </a:r>
            <a:r>
              <a:rPr lang="zh-CN" altLang="en-US" sz="1800" dirty="0"/>
              <a:t>～</a:t>
            </a:r>
            <a:r>
              <a:rPr lang="en-US" altLang="zh-CN" sz="1800" dirty="0"/>
              <a:t>9 </a:t>
            </a:r>
            <a:r>
              <a:rPr lang="zh-CN" altLang="en-US" sz="1800" dirty="0"/>
              <a:t>月），汛期平均降 雨量为 </a:t>
            </a:r>
            <a:r>
              <a:rPr lang="en-US" altLang="zh-CN" sz="1800" dirty="0"/>
              <a:t>589mm</a:t>
            </a:r>
            <a:r>
              <a:rPr lang="zh-CN" altLang="en-US" sz="1800" dirty="0"/>
              <a:t>，约占全年的 </a:t>
            </a:r>
            <a:r>
              <a:rPr lang="en-US" altLang="zh-CN" sz="1800" dirty="0"/>
              <a:t>58</a:t>
            </a:r>
            <a:r>
              <a:rPr lang="zh-CN" altLang="en-US" sz="1800" dirty="0"/>
              <a:t>％</a:t>
            </a:r>
            <a:r>
              <a:rPr lang="zh-CN" altLang="en-US" sz="1800" dirty="0" smtClean="0"/>
              <a:t>。</a:t>
            </a:r>
            <a:endParaRPr lang="en-US" altLang="zh-CN" sz="1800" dirty="0" smtClean="0"/>
          </a:p>
          <a:p>
            <a:r>
              <a:rPr lang="zh-CN" altLang="en-US" sz="1800" dirty="0" smtClean="0"/>
              <a:t>水文</a:t>
            </a:r>
            <a:endParaRPr lang="en-US" altLang="zh-CN" sz="1800" dirty="0" smtClean="0"/>
          </a:p>
          <a:p>
            <a:pPr lvl="1"/>
            <a:r>
              <a:rPr lang="zh-CN" altLang="en-US" sz="1800" dirty="0"/>
              <a:t>境内长江多年平均年径流量 </a:t>
            </a:r>
            <a:r>
              <a:rPr lang="en-US" altLang="zh-CN" sz="1800" dirty="0"/>
              <a:t>8891 </a:t>
            </a:r>
            <a:r>
              <a:rPr lang="zh-CN" altLang="en-US" sz="1800" dirty="0"/>
              <a:t>亿 </a:t>
            </a:r>
            <a:r>
              <a:rPr lang="en-US" altLang="zh-CN" sz="1800" dirty="0"/>
              <a:t>m3</a:t>
            </a:r>
            <a:r>
              <a:rPr lang="zh-CN" altLang="en-US" sz="1800" dirty="0"/>
              <a:t>，大通多年平均流量 </a:t>
            </a:r>
            <a:r>
              <a:rPr lang="en-US" altLang="zh-CN" sz="1800" dirty="0"/>
              <a:t>28255m3/s</a:t>
            </a:r>
            <a:r>
              <a:rPr lang="zh-CN" altLang="en-US" sz="1800" dirty="0"/>
              <a:t>，</a:t>
            </a:r>
            <a:r>
              <a:rPr lang="zh-CN" altLang="en-US" sz="1800" dirty="0" smtClean="0"/>
              <a:t>最大洪峰流量 </a:t>
            </a:r>
            <a:r>
              <a:rPr lang="en-US" altLang="zh-CN" sz="1800" dirty="0"/>
              <a:t>92600m3/s</a:t>
            </a:r>
            <a:r>
              <a:rPr lang="zh-CN" altLang="en-US" sz="1800" dirty="0"/>
              <a:t>（</a:t>
            </a:r>
            <a:r>
              <a:rPr lang="en-US" altLang="zh-CN" sz="1800" dirty="0"/>
              <a:t>1954 </a:t>
            </a:r>
            <a:r>
              <a:rPr lang="zh-CN" altLang="en-US" sz="1800" dirty="0"/>
              <a:t>年 </a:t>
            </a:r>
            <a:r>
              <a:rPr lang="en-US" altLang="zh-CN" sz="1800" dirty="0"/>
              <a:t>8 </a:t>
            </a:r>
            <a:r>
              <a:rPr lang="zh-CN" altLang="en-US" sz="1800" dirty="0"/>
              <a:t>月 </a:t>
            </a:r>
            <a:r>
              <a:rPr lang="en-US" altLang="zh-CN" sz="1800" dirty="0"/>
              <a:t>1 </a:t>
            </a:r>
            <a:r>
              <a:rPr lang="zh-CN" altLang="en-US" sz="1800" dirty="0"/>
              <a:t>日），枯水季节最小流量 </a:t>
            </a:r>
            <a:r>
              <a:rPr lang="en-US" altLang="zh-CN" sz="1800" dirty="0"/>
              <a:t>4620m3/s</a:t>
            </a:r>
            <a:r>
              <a:rPr lang="zh-CN" altLang="en-US" sz="1800" dirty="0"/>
              <a:t>（</a:t>
            </a:r>
            <a:r>
              <a:rPr lang="en-US" altLang="zh-CN" sz="1800" dirty="0"/>
              <a:t>1979 </a:t>
            </a:r>
            <a:r>
              <a:rPr lang="zh-CN" altLang="en-US" sz="1800" dirty="0" smtClean="0"/>
              <a:t>年</a:t>
            </a:r>
            <a:r>
              <a:rPr lang="en-US" altLang="zh-CN" sz="1800" dirty="0" smtClean="0"/>
              <a:t>1 </a:t>
            </a:r>
            <a:r>
              <a:rPr lang="zh-CN" altLang="en-US" sz="1800" dirty="0"/>
              <a:t>月 </a:t>
            </a:r>
            <a:r>
              <a:rPr lang="en-US" altLang="zh-CN" sz="1800" dirty="0"/>
              <a:t>31 </a:t>
            </a:r>
            <a:r>
              <a:rPr lang="zh-CN" altLang="en-US" sz="1800" dirty="0"/>
              <a:t>日），汛期平均流量 </a:t>
            </a:r>
            <a:r>
              <a:rPr lang="en-US" altLang="zh-CN" sz="1800" dirty="0"/>
              <a:t>39700m3/s</a:t>
            </a:r>
            <a:r>
              <a:rPr lang="zh-CN" altLang="en-US" sz="1800" dirty="0"/>
              <a:t>（占全年总水量约 </a:t>
            </a:r>
            <a:r>
              <a:rPr lang="en-US" altLang="zh-CN" sz="1800" dirty="0"/>
              <a:t>70.6%</a:t>
            </a:r>
            <a:r>
              <a:rPr lang="zh-CN" altLang="en-US" sz="1800" dirty="0"/>
              <a:t>）</a:t>
            </a:r>
            <a:r>
              <a:rPr lang="zh-CN" altLang="en-US" sz="1800" dirty="0" smtClean="0"/>
              <a:t>；</a:t>
            </a:r>
            <a:endParaRPr lang="en-US" altLang="zh-CN" sz="1800" dirty="0" smtClean="0"/>
          </a:p>
          <a:p>
            <a:pPr lvl="1"/>
            <a:r>
              <a:rPr lang="zh-CN" altLang="en-US" sz="1800" dirty="0" smtClean="0"/>
              <a:t>长江</a:t>
            </a:r>
            <a:r>
              <a:rPr lang="zh-CN" altLang="en-US" sz="1800" dirty="0"/>
              <a:t>历史</a:t>
            </a:r>
            <a:r>
              <a:rPr lang="zh-CN" altLang="en-US" sz="1800" dirty="0" smtClean="0"/>
              <a:t>最高潮位</a:t>
            </a:r>
            <a:r>
              <a:rPr lang="zh-CN" altLang="en-US" sz="1800" dirty="0"/>
              <a:t>：三江营 </a:t>
            </a:r>
            <a:r>
              <a:rPr lang="en-US" altLang="zh-CN" sz="1800" dirty="0"/>
              <a:t>6.27m</a:t>
            </a:r>
            <a:r>
              <a:rPr lang="zh-CN" altLang="en-US" sz="1800" dirty="0"/>
              <a:t>，瓜洲 </a:t>
            </a:r>
            <a:r>
              <a:rPr lang="en-US" altLang="zh-CN" sz="1800" dirty="0"/>
              <a:t>6.89m</a:t>
            </a:r>
            <a:r>
              <a:rPr lang="zh-CN" altLang="en-US" sz="1800" dirty="0"/>
              <a:t>（均为 </a:t>
            </a:r>
            <a:r>
              <a:rPr lang="en-US" altLang="zh-CN" sz="1800" dirty="0"/>
              <a:t>1996 </a:t>
            </a:r>
            <a:r>
              <a:rPr lang="zh-CN" altLang="en-US" sz="1800" dirty="0"/>
              <a:t>年 </a:t>
            </a:r>
            <a:r>
              <a:rPr lang="en-US" altLang="zh-CN" sz="1800" dirty="0"/>
              <a:t>8 </a:t>
            </a:r>
            <a:r>
              <a:rPr lang="zh-CN" altLang="en-US" sz="1800" dirty="0"/>
              <a:t>月 </a:t>
            </a:r>
            <a:r>
              <a:rPr lang="en-US" altLang="zh-CN" sz="1800" dirty="0"/>
              <a:t>1 </a:t>
            </a:r>
            <a:r>
              <a:rPr lang="zh-CN" altLang="en-US" sz="1800" dirty="0"/>
              <a:t>日）；历史最低潮位：</a:t>
            </a:r>
            <a:r>
              <a:rPr lang="zh-CN" altLang="en-US" sz="1800" dirty="0" smtClean="0"/>
              <a:t>三江</a:t>
            </a:r>
            <a:r>
              <a:rPr lang="zh-CN" altLang="en-US" sz="1800" dirty="0"/>
              <a:t>营</a:t>
            </a:r>
            <a:r>
              <a:rPr lang="en-US" altLang="zh-CN" sz="1800" dirty="0"/>
              <a:t>-0.35m</a:t>
            </a:r>
            <a:r>
              <a:rPr lang="zh-CN" altLang="en-US" sz="1800" dirty="0"/>
              <a:t>（</a:t>
            </a:r>
            <a:r>
              <a:rPr lang="en-US" altLang="zh-CN" sz="1800" dirty="0"/>
              <a:t>1979 </a:t>
            </a:r>
            <a:r>
              <a:rPr lang="zh-CN" altLang="en-US" sz="1800" dirty="0"/>
              <a:t>年），瓜洲</a:t>
            </a:r>
            <a:r>
              <a:rPr lang="en-US" altLang="zh-CN" sz="1800" dirty="0"/>
              <a:t>-0.09m</a:t>
            </a:r>
            <a:r>
              <a:rPr lang="zh-CN" altLang="en-US" sz="1800" dirty="0"/>
              <a:t>（</a:t>
            </a:r>
            <a:r>
              <a:rPr lang="en-US" altLang="zh-CN" sz="1800" dirty="0"/>
              <a:t>1972 </a:t>
            </a:r>
            <a:r>
              <a:rPr lang="zh-CN" altLang="en-US" sz="1800" dirty="0"/>
              <a:t>年）；多年平均潮位：三江营 </a:t>
            </a:r>
            <a:r>
              <a:rPr lang="en-US" altLang="zh-CN" sz="1800" dirty="0"/>
              <a:t>2.36m</a:t>
            </a:r>
            <a:r>
              <a:rPr lang="zh-CN" altLang="en-US" sz="1800" dirty="0" smtClean="0"/>
              <a:t>，瓜</a:t>
            </a:r>
            <a:r>
              <a:rPr lang="zh-CN" altLang="en-US" sz="1800" dirty="0"/>
              <a:t>洲 </a:t>
            </a:r>
            <a:r>
              <a:rPr lang="en-US" altLang="zh-CN" sz="1800" dirty="0"/>
              <a:t>2.89m</a:t>
            </a:r>
            <a:endParaRPr lang="zh-CN" altLang="en-US" sz="1800" dirty="0"/>
          </a:p>
        </p:txBody>
      </p:sp>
    </p:spTree>
    <p:extLst>
      <p:ext uri="{BB962C8B-B14F-4D97-AF65-F5344CB8AC3E}">
        <p14:creationId xmlns:p14="http://schemas.microsoft.com/office/powerpoint/2010/main" val="2458595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1000"/>
                                        <p:tgtEl>
                                          <p:spTgt spid="3">
                                            <p:txEl>
                                              <p:pRg st="2" end="2"/>
                                            </p:txEl>
                                          </p:spTgt>
                                        </p:tgtEl>
                                      </p:cBhvr>
                                    </p:animEffect>
                                    <p:anim calcmode="lin" valueType="num">
                                      <p:cBhvr>
                                        <p:cTn id="1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3">
                                            <p:txEl>
                                              <p:pRg st="3" end="3"/>
                                            </p:txEl>
                                          </p:spTgt>
                                        </p:tgtEl>
                                        <p:attrNameLst>
                                          <p:attrName>style.visibility</p:attrName>
                                        </p:attrNameLst>
                                      </p:cBhvr>
                                      <p:to>
                                        <p:strVal val="visible"/>
                                      </p:to>
                                    </p:set>
                                    <p:animEffect transition="in" filter="fade">
                                      <p:cBhvr>
                                        <p:cTn id="24" dur="1000"/>
                                        <p:tgtEl>
                                          <p:spTgt spid="3">
                                            <p:txEl>
                                              <p:pRg st="3" end="3"/>
                                            </p:txEl>
                                          </p:spTgt>
                                        </p:tgtEl>
                                      </p:cBhvr>
                                    </p:animEffect>
                                    <p:anim calcmode="lin" valueType="num">
                                      <p:cBhvr>
                                        <p:cTn id="25"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animEffect transition="in" filter="fade">
                                      <p:cBhvr>
                                        <p:cTn id="29" dur="1000"/>
                                        <p:tgtEl>
                                          <p:spTgt spid="3">
                                            <p:txEl>
                                              <p:pRg st="4" end="4"/>
                                            </p:txEl>
                                          </p:spTgt>
                                        </p:tgtEl>
                                      </p:cBhvr>
                                    </p:animEffect>
                                    <p:anim calcmode="lin" valueType="num">
                                      <p:cBhvr>
                                        <p:cTn id="30"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1" dur="1000" fill="hold"/>
                                        <p:tgtEl>
                                          <p:spTgt spid="3">
                                            <p:txEl>
                                              <p:pRg st="4" end="4"/>
                                            </p:txEl>
                                          </p:spTgt>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animEffect transition="in" filter="fade">
                                      <p:cBhvr>
                                        <p:cTn id="34" dur="1000"/>
                                        <p:tgtEl>
                                          <p:spTgt spid="3">
                                            <p:txEl>
                                              <p:pRg st="5" end="5"/>
                                            </p:txEl>
                                          </p:spTgt>
                                        </p:tgtEl>
                                      </p:cBhvr>
                                    </p:animEffect>
                                    <p:anim calcmode="lin" valueType="num">
                                      <p:cBhvr>
                                        <p:cTn id="35"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36" dur="1000" fill="hold"/>
                                        <p:tgtEl>
                                          <p:spTgt spid="3">
                                            <p:txEl>
                                              <p:pRg st="5" end="5"/>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2"/>
          <a:stretch>
            <a:fillRect/>
          </a:stretch>
        </p:blipFill>
        <p:spPr>
          <a:xfrm>
            <a:off x="2058570" y="1175433"/>
            <a:ext cx="5616106" cy="3950640"/>
          </a:xfrm>
          <a:prstGeom prst="rect">
            <a:avLst/>
          </a:prstGeom>
        </p:spPr>
      </p:pic>
    </p:spTree>
    <p:extLst>
      <p:ext uri="{BB962C8B-B14F-4D97-AF65-F5344CB8AC3E}">
        <p14:creationId xmlns:p14="http://schemas.microsoft.com/office/powerpoint/2010/main" val="290741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扬州部分水系情况统计表</a:t>
            </a:r>
            <a:endParaRPr lang="zh-CN" altLang="en-US" dirty="0"/>
          </a:p>
        </p:txBody>
      </p:sp>
      <p:pic>
        <p:nvPicPr>
          <p:cNvPr id="4" name="内容占位符 3"/>
          <p:cNvPicPr>
            <a:picLocks noGrp="1" noChangeAspect="1"/>
          </p:cNvPicPr>
          <p:nvPr>
            <p:ph idx="4294967295"/>
          </p:nvPr>
        </p:nvPicPr>
        <p:blipFill>
          <a:blip r:embed="rId2"/>
          <a:stretch>
            <a:fillRect/>
          </a:stretch>
        </p:blipFill>
        <p:spPr>
          <a:xfrm>
            <a:off x="770817" y="1865969"/>
            <a:ext cx="5670550" cy="2911475"/>
          </a:xfrm>
          <a:prstGeom prst="rect">
            <a:avLst/>
          </a:prstGeom>
        </p:spPr>
      </p:pic>
    </p:spTree>
    <p:extLst>
      <p:ext uri="{BB962C8B-B14F-4D97-AF65-F5344CB8AC3E}">
        <p14:creationId xmlns:p14="http://schemas.microsoft.com/office/powerpoint/2010/main" val="2577930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amond(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扬州城市概况</a:t>
            </a:r>
            <a:r>
              <a:rPr lang="en-US" altLang="zh-CN" dirty="0" smtClean="0"/>
              <a:t>——</a:t>
            </a:r>
            <a:r>
              <a:rPr lang="zh-CN" altLang="en-US" dirty="0" smtClean="0"/>
              <a:t>社会经济概况</a:t>
            </a:r>
            <a:endParaRPr lang="zh-CN" altLang="en-US" dirty="0"/>
          </a:p>
        </p:txBody>
      </p:sp>
      <p:sp>
        <p:nvSpPr>
          <p:cNvPr id="3" name="内容占位符 2"/>
          <p:cNvSpPr>
            <a:spLocks noGrp="1"/>
          </p:cNvSpPr>
          <p:nvPr>
            <p:ph idx="4294967295"/>
          </p:nvPr>
        </p:nvSpPr>
        <p:spPr>
          <a:xfrm>
            <a:off x="438308" y="1606471"/>
            <a:ext cx="7886700" cy="4351338"/>
          </a:xfrm>
        </p:spPr>
        <p:txBody>
          <a:bodyPr>
            <a:noAutofit/>
          </a:bodyPr>
          <a:lstStyle/>
          <a:p>
            <a:r>
              <a:rPr lang="zh-CN" altLang="en-US" sz="1800" dirty="0" smtClean="0"/>
              <a:t>城市概况</a:t>
            </a:r>
            <a:r>
              <a:rPr lang="en-US" altLang="zh-CN" sz="1800" dirty="0" smtClean="0"/>
              <a:t>	</a:t>
            </a:r>
          </a:p>
          <a:p>
            <a:pPr lvl="1"/>
            <a:r>
              <a:rPr lang="zh-CN" altLang="en-US" sz="1800" dirty="0"/>
              <a:t>扬州，自春秋筑城，汉置郡国，隋通运河，唐开港埠。扬州现保存着丰富的</a:t>
            </a:r>
            <a:r>
              <a:rPr lang="zh-CN" altLang="en-US" sz="1800" dirty="0" smtClean="0"/>
              <a:t>、具有</a:t>
            </a:r>
            <a:r>
              <a:rPr lang="zh-CN" altLang="en-US" sz="1800" dirty="0"/>
              <a:t>较高历史和艺术价值的文物古迹，有中国最古老的</a:t>
            </a:r>
            <a:r>
              <a:rPr lang="zh-CN" altLang="en-US" sz="1800" dirty="0" smtClean="0"/>
              <a:t>运河。</a:t>
            </a:r>
            <a:endParaRPr lang="en-US" altLang="zh-CN" sz="1800" dirty="0" smtClean="0"/>
          </a:p>
          <a:p>
            <a:pPr lvl="1"/>
            <a:r>
              <a:rPr lang="zh-CN" altLang="en-US" sz="1800" dirty="0"/>
              <a:t>是水利部确定的 </a:t>
            </a:r>
            <a:r>
              <a:rPr lang="en-US" altLang="zh-CN" sz="1800" dirty="0"/>
              <a:t>54 </a:t>
            </a:r>
            <a:r>
              <a:rPr lang="zh-CN" altLang="en-US" sz="1800" dirty="0"/>
              <a:t>个全国重要防洪</a:t>
            </a:r>
            <a:r>
              <a:rPr lang="zh-CN" altLang="en-US" sz="1800" dirty="0" smtClean="0"/>
              <a:t>城市之一。</a:t>
            </a:r>
            <a:endParaRPr lang="en-US" altLang="zh-CN" sz="1800" dirty="0" smtClean="0"/>
          </a:p>
          <a:p>
            <a:r>
              <a:rPr lang="zh-CN" altLang="en-US" sz="1800" dirty="0" smtClean="0"/>
              <a:t>行政区划</a:t>
            </a:r>
            <a:endParaRPr lang="en-US" altLang="zh-CN" sz="1800" dirty="0" smtClean="0"/>
          </a:p>
          <a:p>
            <a:pPr lvl="1"/>
            <a:r>
              <a:rPr lang="en-US" altLang="zh-CN" sz="1800" dirty="0"/>
              <a:t>2010 </a:t>
            </a:r>
            <a:r>
              <a:rPr lang="zh-CN" altLang="en-US" sz="1800" dirty="0"/>
              <a:t>年底扬州市区面积 </a:t>
            </a:r>
            <a:r>
              <a:rPr lang="en-US" altLang="zh-CN" sz="1800" dirty="0"/>
              <a:t>1028km2</a:t>
            </a:r>
            <a:r>
              <a:rPr lang="zh-CN" altLang="en-US" sz="1800" dirty="0"/>
              <a:t>，下辖 </a:t>
            </a:r>
            <a:r>
              <a:rPr lang="en-US" altLang="zh-CN" sz="1800" dirty="0"/>
              <a:t>16 </a:t>
            </a:r>
            <a:r>
              <a:rPr lang="zh-CN" altLang="en-US" sz="1800" dirty="0"/>
              <a:t>个镇、</a:t>
            </a:r>
            <a:r>
              <a:rPr lang="en-US" altLang="zh-CN" sz="1800" dirty="0"/>
              <a:t>4 </a:t>
            </a:r>
            <a:r>
              <a:rPr lang="zh-CN" altLang="en-US" sz="1800" dirty="0"/>
              <a:t>个乡和 </a:t>
            </a:r>
            <a:r>
              <a:rPr lang="en-US" altLang="zh-CN" sz="1800" dirty="0"/>
              <a:t>13 </a:t>
            </a:r>
            <a:r>
              <a:rPr lang="zh-CN" altLang="en-US" sz="1800" dirty="0"/>
              <a:t>个街办，</a:t>
            </a:r>
            <a:r>
              <a:rPr lang="zh-CN" altLang="en-US" sz="1800" dirty="0" smtClean="0"/>
              <a:t>总人口</a:t>
            </a:r>
            <a:r>
              <a:rPr lang="en-US" altLang="zh-CN" sz="1800" dirty="0" smtClean="0"/>
              <a:t>122.48 </a:t>
            </a:r>
            <a:r>
              <a:rPr lang="zh-CN" altLang="en-US" sz="1800" dirty="0"/>
              <a:t>万人</a:t>
            </a:r>
            <a:r>
              <a:rPr lang="zh-CN" altLang="en-US" sz="1800" dirty="0" smtClean="0"/>
              <a:t>。</a:t>
            </a:r>
            <a:endParaRPr lang="en-US" altLang="zh-CN" sz="1800" dirty="0" smtClean="0"/>
          </a:p>
          <a:p>
            <a:pPr lvl="1"/>
            <a:r>
              <a:rPr lang="en-US" altLang="zh-CN" sz="1800" dirty="0" smtClean="0"/>
              <a:t>2011 </a:t>
            </a:r>
            <a:r>
              <a:rPr lang="zh-CN" altLang="en-US" sz="1800" dirty="0"/>
              <a:t>年区划调整，撤销县级江都市，设立扬州市江都区，</a:t>
            </a:r>
            <a:r>
              <a:rPr lang="zh-CN" altLang="en-US" sz="1800" dirty="0" smtClean="0"/>
              <a:t>扬州市区</a:t>
            </a:r>
            <a:r>
              <a:rPr lang="zh-CN" altLang="en-US" sz="1800" dirty="0"/>
              <a:t>面积扩大</a:t>
            </a:r>
            <a:r>
              <a:rPr lang="zh-CN" altLang="en-US" sz="1800" dirty="0" smtClean="0"/>
              <a:t>到</a:t>
            </a:r>
            <a:r>
              <a:rPr lang="en-US" altLang="zh-CN" sz="1800" dirty="0" smtClean="0"/>
              <a:t>358km2</a:t>
            </a:r>
            <a:r>
              <a:rPr lang="en-US" altLang="zh-CN" sz="1800" dirty="0"/>
              <a:t>,</a:t>
            </a:r>
            <a:r>
              <a:rPr lang="zh-CN" altLang="en-US" sz="1800" dirty="0"/>
              <a:t>下辖四区 </a:t>
            </a:r>
            <a:r>
              <a:rPr lang="en-US" altLang="zh-CN" sz="1800" dirty="0"/>
              <a:t>29 </a:t>
            </a:r>
            <a:r>
              <a:rPr lang="zh-CN" altLang="en-US" sz="1800" dirty="0"/>
              <a:t>个镇、</a:t>
            </a:r>
            <a:r>
              <a:rPr lang="en-US" altLang="zh-CN" sz="1800" dirty="0"/>
              <a:t>4 </a:t>
            </a:r>
            <a:r>
              <a:rPr lang="zh-CN" altLang="en-US" sz="1800" dirty="0"/>
              <a:t>个乡和 </a:t>
            </a:r>
            <a:r>
              <a:rPr lang="en-US" altLang="zh-CN" sz="1800" dirty="0"/>
              <a:t>13 </a:t>
            </a:r>
            <a:r>
              <a:rPr lang="zh-CN" altLang="en-US" sz="1800" dirty="0"/>
              <a:t>个街办，总人口 </a:t>
            </a:r>
            <a:r>
              <a:rPr lang="en-US" altLang="zh-CN" sz="1800" dirty="0" smtClean="0"/>
              <a:t>229.94</a:t>
            </a:r>
            <a:r>
              <a:rPr lang="zh-CN" altLang="en-US" sz="1800" dirty="0" smtClean="0"/>
              <a:t>万</a:t>
            </a:r>
            <a:r>
              <a:rPr lang="zh-CN" altLang="en-US" sz="1800" dirty="0"/>
              <a:t>人，其中建成区面积为 </a:t>
            </a:r>
            <a:r>
              <a:rPr lang="en-US" altLang="zh-CN" sz="1800" dirty="0"/>
              <a:t>124.5km2</a:t>
            </a:r>
            <a:r>
              <a:rPr lang="zh-CN" altLang="en-US" sz="1800" dirty="0"/>
              <a:t>。 </a:t>
            </a:r>
          </a:p>
        </p:txBody>
      </p:sp>
    </p:spTree>
    <p:extLst>
      <p:ext uri="{BB962C8B-B14F-4D97-AF65-F5344CB8AC3E}">
        <p14:creationId xmlns:p14="http://schemas.microsoft.com/office/powerpoint/2010/main" val="1915917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0" dur="500"/>
                                        <p:tgtEl>
                                          <p:spTgt spid="3">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randombar(horizontal)">
                                      <p:cBhvr>
                                        <p:cTn id="18" dur="500"/>
                                        <p:tgtEl>
                                          <p:spTgt spid="3">
                                            <p:txEl>
                                              <p:pRg st="3" end="3"/>
                                            </p:txEl>
                                          </p:spTgt>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1" dur="500"/>
                                        <p:tgtEl>
                                          <p:spTgt spid="3">
                                            <p:txEl>
                                              <p:pRg st="4" end="4"/>
                                            </p:txEl>
                                          </p:spTgt>
                                        </p:tgtEl>
                                      </p:cBhvr>
                                    </p:animEffect>
                                  </p:childTnLst>
                                </p:cTn>
                              </p:par>
                              <p:par>
                                <p:cTn id="22" presetID="14" presetClass="entr" presetSubtype="10" fill="hold" grpId="0" nodeType="with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randombar(horizontal)">
                                      <p:cBhvr>
                                        <p:cTn id="24"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洪水三要素与洪水过程线</a:t>
            </a:r>
            <a:endParaRPr lang="zh-CN" altLang="en-US" dirty="0"/>
          </a:p>
        </p:txBody>
      </p:sp>
      <p:pic>
        <p:nvPicPr>
          <p:cNvPr id="4" name="内容占位符 3"/>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66776" y="1467547"/>
            <a:ext cx="4268788" cy="2514600"/>
          </a:xfrm>
        </p:spPr>
      </p:pic>
      <p:sp>
        <p:nvSpPr>
          <p:cNvPr id="5" name="文本框 4"/>
          <p:cNvSpPr txBox="1"/>
          <p:nvPr/>
        </p:nvSpPr>
        <p:spPr>
          <a:xfrm flipH="1">
            <a:off x="5117601" y="1572852"/>
            <a:ext cx="2831377" cy="2031325"/>
          </a:xfrm>
          <a:prstGeom prst="rect">
            <a:avLst/>
          </a:prstGeom>
          <a:noFill/>
        </p:spPr>
        <p:txBody>
          <a:bodyPr wrap="square" rtlCol="0">
            <a:spAutoFit/>
          </a:bodyPr>
          <a:lstStyle/>
          <a:p>
            <a:r>
              <a:rPr lang="zh-CN" altLang="en-US" sz="2100" dirty="0">
                <a:solidFill>
                  <a:srgbClr val="FF0000"/>
                </a:solidFill>
              </a:rPr>
              <a:t>洪水过程线</a:t>
            </a:r>
            <a:r>
              <a:rPr lang="zh-CN" altLang="en-US" sz="2100" dirty="0"/>
              <a:t>是在坐标纸上，以时间为横轴、流量为纵轴所绘出的从起涨至封顶再回落到接近原来状态的整个洪水过程曲线。</a:t>
            </a:r>
          </a:p>
        </p:txBody>
      </p:sp>
      <p:sp>
        <p:nvSpPr>
          <p:cNvPr id="6" name="文本框 5"/>
          <p:cNvSpPr txBox="1"/>
          <p:nvPr/>
        </p:nvSpPr>
        <p:spPr>
          <a:xfrm>
            <a:off x="685800" y="4261757"/>
            <a:ext cx="6649811" cy="1477328"/>
          </a:xfrm>
          <a:prstGeom prst="rect">
            <a:avLst/>
          </a:prstGeom>
          <a:noFill/>
        </p:spPr>
        <p:txBody>
          <a:bodyPr wrap="square" rtlCol="0">
            <a:spAutoFit/>
          </a:bodyPr>
          <a:lstStyle/>
          <a:p>
            <a:pPr marL="214313" indent="-214313">
              <a:buFont typeface="Arial" panose="020B0604020202020204" pitchFamily="34" charset="0"/>
              <a:buChar char="•"/>
            </a:pPr>
            <a:r>
              <a:rPr lang="zh-CN" altLang="en-US" dirty="0">
                <a:solidFill>
                  <a:srgbClr val="FF0000"/>
                </a:solidFill>
              </a:rPr>
              <a:t>洪峰流量</a:t>
            </a:r>
            <a:r>
              <a:rPr lang="zh-CN" altLang="en-US" dirty="0"/>
              <a:t>是指一次洪水过程中通过某一个测站断面的最大流量，简称洪峰。</a:t>
            </a:r>
            <a:endParaRPr lang="en-US" altLang="zh-CN" dirty="0"/>
          </a:p>
          <a:p>
            <a:pPr marL="214313" indent="-214313">
              <a:buFont typeface="Arial" panose="020B0604020202020204" pitchFamily="34" charset="0"/>
              <a:buChar char="•"/>
            </a:pPr>
            <a:r>
              <a:rPr lang="zh-CN" altLang="en-US" dirty="0">
                <a:solidFill>
                  <a:srgbClr val="FF0000"/>
                </a:solidFill>
              </a:rPr>
              <a:t>洪水总量</a:t>
            </a:r>
            <a:r>
              <a:rPr lang="zh-CN" altLang="en-US" dirty="0"/>
              <a:t>是指一次洪水过程通过河道某一断面的总水量</a:t>
            </a:r>
            <a:endParaRPr lang="en-US" altLang="zh-CN" dirty="0"/>
          </a:p>
          <a:p>
            <a:pPr marL="214313" indent="-214313">
              <a:buFont typeface="Arial" panose="020B0604020202020204" pitchFamily="34" charset="0"/>
              <a:buChar char="•"/>
            </a:pPr>
            <a:r>
              <a:rPr lang="zh-CN" altLang="en-US" dirty="0">
                <a:solidFill>
                  <a:srgbClr val="FF0000"/>
                </a:solidFill>
              </a:rPr>
              <a:t>洪水历时</a:t>
            </a:r>
            <a:r>
              <a:rPr lang="zh-CN" altLang="en-US" dirty="0"/>
              <a:t>是指河道某断面的</a:t>
            </a:r>
            <a:r>
              <a:rPr lang="zh-CN" altLang="en-US" dirty="0">
                <a:solidFill>
                  <a:srgbClr val="FF0000"/>
                </a:solidFill>
              </a:rPr>
              <a:t>洪水过程线</a:t>
            </a:r>
            <a:r>
              <a:rPr lang="zh-CN" altLang="en-US" dirty="0"/>
              <a:t>从起涨至落平所经历的时间</a:t>
            </a:r>
            <a:r>
              <a:rPr lang="zh-CN" altLang="en-US" sz="1350" dirty="0"/>
              <a:t>。</a:t>
            </a:r>
          </a:p>
        </p:txBody>
      </p:sp>
    </p:spTree>
    <p:extLst>
      <p:ext uri="{BB962C8B-B14F-4D97-AF65-F5344CB8AC3E}">
        <p14:creationId xmlns:p14="http://schemas.microsoft.com/office/powerpoint/2010/main" val="3575717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circle(in)">
                                      <p:cBhvr>
                                        <p:cTn id="20"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zh-CN" altLang="en-US" dirty="0"/>
              <a:t>防洪排涝现状</a:t>
            </a:r>
            <a:r>
              <a:rPr lang="en-US" altLang="zh-CN" dirty="0"/>
              <a:t/>
            </a:r>
            <a:br>
              <a:rPr lang="en-US" altLang="zh-CN" dirty="0"/>
            </a:br>
            <a:endParaRPr lang="zh-CN" altLang="en-US" dirty="0"/>
          </a:p>
        </p:txBody>
      </p:sp>
      <p:sp>
        <p:nvSpPr>
          <p:cNvPr id="3" name="内容占位符 2"/>
          <p:cNvSpPr>
            <a:spLocks noGrp="1"/>
          </p:cNvSpPr>
          <p:nvPr>
            <p:ph idx="4294967295"/>
          </p:nvPr>
        </p:nvSpPr>
        <p:spPr>
          <a:xfrm>
            <a:off x="628650" y="1941539"/>
            <a:ext cx="3259138" cy="2909887"/>
          </a:xfrm>
        </p:spPr>
        <p:txBody>
          <a:bodyPr>
            <a:normAutofit/>
          </a:bodyPr>
          <a:lstStyle/>
          <a:p>
            <a:r>
              <a:rPr lang="zh-CN" altLang="en-US" sz="1800" dirty="0"/>
              <a:t>洪涝灾害</a:t>
            </a:r>
            <a:endParaRPr lang="en-US" altLang="zh-CN" sz="1800" dirty="0"/>
          </a:p>
          <a:p>
            <a:pPr marL="600075" lvl="1" indent="-257175">
              <a:buFont typeface="+mj-lt"/>
              <a:buAutoNum type="arabicPeriod"/>
            </a:pPr>
            <a:r>
              <a:rPr lang="zh-CN" altLang="en-US" sz="1500" dirty="0"/>
              <a:t>流域洪水加当地雨涝</a:t>
            </a:r>
            <a:endParaRPr lang="en-US" altLang="zh-CN" sz="1500" dirty="0"/>
          </a:p>
          <a:p>
            <a:pPr marL="600075" lvl="1" indent="-257175">
              <a:buFont typeface="+mj-lt"/>
              <a:buAutoNum type="arabicPeriod"/>
            </a:pPr>
            <a:r>
              <a:rPr lang="zh-CN" altLang="en-US" sz="1500" dirty="0"/>
              <a:t>长江洪水、高潮位和台风威胁，造成长江沿线防汛压力大</a:t>
            </a:r>
            <a:endParaRPr lang="en-US" altLang="zh-CN" sz="1500" dirty="0"/>
          </a:p>
          <a:p>
            <a:pPr marL="600075" lvl="1" indent="-257175">
              <a:buFont typeface="+mj-lt"/>
              <a:buAutoNum type="arabicPeriod"/>
            </a:pPr>
            <a:r>
              <a:rPr lang="zh-CN" altLang="en-US" sz="1500" dirty="0"/>
              <a:t>城区内部突发暴雨威胁，排涝不急造成的威胁。</a:t>
            </a:r>
          </a:p>
        </p:txBody>
      </p:sp>
      <p:sp>
        <p:nvSpPr>
          <p:cNvPr id="4" name="内容占位符 2"/>
          <p:cNvSpPr txBox="1">
            <a:spLocks/>
          </p:cNvSpPr>
          <p:nvPr/>
        </p:nvSpPr>
        <p:spPr>
          <a:xfrm>
            <a:off x="3991385" y="1941539"/>
            <a:ext cx="3258457" cy="1699702"/>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dirty="0"/>
              <a:t>防洪现状</a:t>
            </a:r>
            <a:endParaRPr lang="en-US" altLang="zh-CN" dirty="0"/>
          </a:p>
          <a:p>
            <a:pPr marL="342900" lvl="1" indent="0">
              <a:buNone/>
            </a:pPr>
            <a:r>
              <a:rPr lang="zh-CN" altLang="en-US" sz="1500" dirty="0"/>
              <a:t>流域规划工程实施情况</a:t>
            </a:r>
            <a:endParaRPr lang="en-US" altLang="zh-CN" sz="1500" dirty="0"/>
          </a:p>
          <a:p>
            <a:pPr marL="342900" lvl="1" indent="0">
              <a:buNone/>
            </a:pPr>
            <a:r>
              <a:rPr lang="zh-CN" altLang="en-US" sz="1500" dirty="0"/>
              <a:t>城市防洪规划工程实施情况</a:t>
            </a:r>
            <a:endParaRPr lang="en-US" altLang="zh-CN" sz="1500" dirty="0"/>
          </a:p>
          <a:p>
            <a:pPr marL="342900" lvl="1" indent="0">
              <a:buNone/>
            </a:pPr>
            <a:r>
              <a:rPr lang="zh-CN" altLang="en-US" sz="1500" dirty="0"/>
              <a:t>现状防洪能力</a:t>
            </a:r>
          </a:p>
        </p:txBody>
      </p:sp>
    </p:spTree>
    <p:extLst>
      <p:ext uri="{BB962C8B-B14F-4D97-AF65-F5344CB8AC3E}">
        <p14:creationId xmlns:p14="http://schemas.microsoft.com/office/powerpoint/2010/main" val="382736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wipe(up)">
                                      <p:cBhvr>
                                        <p:cTn id="2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存在问题</a:t>
            </a:r>
            <a:endParaRPr lang="zh-CN" altLang="en-US" dirty="0"/>
          </a:p>
        </p:txBody>
      </p:sp>
      <p:sp>
        <p:nvSpPr>
          <p:cNvPr id="3" name="内容占位符 2"/>
          <p:cNvSpPr>
            <a:spLocks noGrp="1"/>
          </p:cNvSpPr>
          <p:nvPr>
            <p:ph idx="4294967295"/>
          </p:nvPr>
        </p:nvSpPr>
        <p:spPr>
          <a:xfrm>
            <a:off x="4678218" y="1859357"/>
            <a:ext cx="3302000" cy="2909887"/>
          </a:xfrm>
        </p:spPr>
        <p:txBody>
          <a:bodyPr>
            <a:noAutofit/>
          </a:bodyPr>
          <a:lstStyle/>
          <a:p>
            <a:r>
              <a:rPr lang="zh-CN" altLang="en-US" sz="1800" dirty="0"/>
              <a:t>除涝存在问题</a:t>
            </a:r>
            <a:endParaRPr lang="en-US" altLang="zh-CN" sz="1800" dirty="0"/>
          </a:p>
          <a:p>
            <a:pPr lvl="1"/>
            <a:r>
              <a:rPr lang="zh-CN" altLang="en-US" sz="1800" dirty="0"/>
              <a:t>新建城区的除涝设施标准低，不适应城市发展要求</a:t>
            </a:r>
            <a:endParaRPr lang="en-US" altLang="zh-CN" sz="1800" dirty="0"/>
          </a:p>
          <a:p>
            <a:pPr lvl="1"/>
            <a:r>
              <a:rPr lang="zh-CN" altLang="en-US" sz="1800" dirty="0"/>
              <a:t>原治涝建设标准偏低</a:t>
            </a:r>
            <a:endParaRPr lang="en-US" altLang="zh-CN" sz="1800" dirty="0"/>
          </a:p>
          <a:p>
            <a:pPr lvl="1"/>
            <a:r>
              <a:rPr lang="zh-CN" altLang="en-US" sz="1800" dirty="0"/>
              <a:t>城区内水系沟通不畅</a:t>
            </a:r>
            <a:endParaRPr lang="en-US" altLang="zh-CN" sz="1800" dirty="0"/>
          </a:p>
          <a:p>
            <a:pPr lvl="1"/>
            <a:r>
              <a:rPr lang="zh-CN" altLang="en-US" sz="1800" dirty="0"/>
              <a:t>区域水面减小，滞蓄、调蓄能力降低。</a:t>
            </a:r>
            <a:endParaRPr lang="en-US" altLang="zh-CN" sz="1800" dirty="0"/>
          </a:p>
          <a:p>
            <a:pPr lvl="1"/>
            <a:r>
              <a:rPr lang="zh-CN" altLang="en-US" sz="1800" dirty="0"/>
              <a:t>水利工程管理体制不健全，涉河事务依法管理尚存不少薄弱环节，城市防洪除涝意识的协调能力有待进一步加强。 </a:t>
            </a:r>
          </a:p>
        </p:txBody>
      </p:sp>
      <p:sp>
        <p:nvSpPr>
          <p:cNvPr id="5" name="内容占位符 2"/>
          <p:cNvSpPr txBox="1">
            <a:spLocks/>
          </p:cNvSpPr>
          <p:nvPr/>
        </p:nvSpPr>
        <p:spPr>
          <a:xfrm>
            <a:off x="765883" y="1859357"/>
            <a:ext cx="2991757" cy="2910580"/>
          </a:xfrm>
          <a:prstGeom prst="rect">
            <a:avLst/>
          </a:prstGeom>
        </p:spPr>
        <p:txBody>
          <a:bodyPr vert="horz" lIns="68580" tIns="34290" rIns="68580" bIns="3429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0" indent="0">
              <a:buNone/>
            </a:pPr>
            <a:r>
              <a:rPr lang="zh-CN" altLang="en-US" sz="2100" dirty="0"/>
              <a:t>防洪存在问题</a:t>
            </a:r>
            <a:endParaRPr lang="en-US" altLang="zh-CN" sz="2100" dirty="0"/>
          </a:p>
          <a:p>
            <a:pPr marL="457200" lvl="1" indent="0">
              <a:buNone/>
            </a:pPr>
            <a:r>
              <a:rPr lang="zh-CN" altLang="en-US" sz="1800" dirty="0"/>
              <a:t>现有工程存在安全隐患</a:t>
            </a:r>
            <a:endParaRPr lang="en-US" altLang="zh-CN" sz="1800" dirty="0"/>
          </a:p>
          <a:p>
            <a:pPr marL="457200" lvl="1" indent="0">
              <a:buNone/>
            </a:pPr>
            <a:r>
              <a:rPr lang="zh-CN" altLang="en-US" sz="1800" dirty="0"/>
              <a:t>城市范围拓展，现有防洪布局和标准尚不能适应城市经济</a:t>
            </a:r>
            <a:r>
              <a:rPr lang="zh-CN" altLang="en-US" sz="1800" dirty="0" smtClean="0"/>
              <a:t>的</a:t>
            </a:r>
            <a:r>
              <a:rPr lang="zh-CN" altLang="en-US" sz="1800" dirty="0"/>
              <a:t>发展</a:t>
            </a:r>
            <a:endParaRPr lang="zh-CN" altLang="en-US" sz="1800" dirty="0"/>
          </a:p>
        </p:txBody>
      </p:sp>
    </p:spTree>
    <p:extLst>
      <p:ext uri="{BB962C8B-B14F-4D97-AF65-F5344CB8AC3E}">
        <p14:creationId xmlns:p14="http://schemas.microsoft.com/office/powerpoint/2010/main" val="690500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fade">
                                      <p:cBhvr>
                                        <p:cTn id="12" dur="500"/>
                                        <p:tgtEl>
                                          <p:spTgt spid="3">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animEffect transition="in" filter="fade">
                                      <p:cBhvr>
                                        <p:cTn id="15" dur="500"/>
                                        <p:tgtEl>
                                          <p:spTgt spid="3">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Effect transition="in" filter="fade">
                                      <p:cBhvr>
                                        <p:cTn id="18" dur="500"/>
                                        <p:tgtEl>
                                          <p:spTgt spid="3">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500"/>
                                        <p:tgtEl>
                                          <p:spTgt spid="3">
                                            <p:txEl>
                                              <p:pRg st="3" end="3"/>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500"/>
                                        <p:tgtEl>
                                          <p:spTgt spid="3">
                                            <p:txEl>
                                              <p:pRg st="4" end="4"/>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fade">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规划总则</a:t>
            </a:r>
            <a:endParaRPr lang="zh-CN" altLang="en-US" dirty="0"/>
          </a:p>
        </p:txBody>
      </p:sp>
      <p:sp>
        <p:nvSpPr>
          <p:cNvPr id="3" name="内容占位符 2"/>
          <p:cNvSpPr>
            <a:spLocks noGrp="1"/>
          </p:cNvSpPr>
          <p:nvPr>
            <p:ph idx="4294967295"/>
          </p:nvPr>
        </p:nvSpPr>
        <p:spPr>
          <a:xfrm>
            <a:off x="1030741" y="2010569"/>
            <a:ext cx="2986088" cy="2909887"/>
          </a:xfrm>
        </p:spPr>
        <p:txBody>
          <a:bodyPr>
            <a:normAutofit/>
          </a:bodyPr>
          <a:lstStyle/>
          <a:p>
            <a:r>
              <a:rPr lang="zh-CN" altLang="en-US" sz="1500" dirty="0"/>
              <a:t>规划依据有关法律、法规及规章</a:t>
            </a:r>
            <a:endParaRPr lang="en-US" altLang="zh-CN" sz="1500" dirty="0"/>
          </a:p>
          <a:p>
            <a:pPr marL="342900" lvl="1" indent="0">
              <a:buNone/>
            </a:pPr>
            <a:r>
              <a:rPr lang="zh-CN" altLang="en-US" sz="1350" dirty="0"/>
              <a:t>⑴</a:t>
            </a:r>
            <a:r>
              <a:rPr lang="en-US" altLang="zh-CN" sz="1350" dirty="0"/>
              <a:t>《</a:t>
            </a:r>
            <a:r>
              <a:rPr lang="zh-CN" altLang="en-US" sz="1350" dirty="0"/>
              <a:t>中华人民共和国水法</a:t>
            </a:r>
            <a:r>
              <a:rPr lang="en-US" altLang="zh-CN" sz="1350" dirty="0"/>
              <a:t>》</a:t>
            </a:r>
            <a:r>
              <a:rPr lang="zh-CN" altLang="en-US" sz="1350" dirty="0"/>
              <a:t>（</a:t>
            </a:r>
            <a:r>
              <a:rPr lang="en-US" altLang="zh-CN" sz="1350" dirty="0"/>
              <a:t>2002 </a:t>
            </a:r>
            <a:r>
              <a:rPr lang="zh-CN" altLang="en-US" sz="1350" dirty="0"/>
              <a:t>年）</a:t>
            </a:r>
            <a:endParaRPr lang="en-US" altLang="zh-CN" sz="1350" dirty="0"/>
          </a:p>
          <a:p>
            <a:pPr marL="342900" lvl="1" indent="0">
              <a:buNone/>
            </a:pPr>
            <a:r>
              <a:rPr lang="zh-CN" altLang="en-US" sz="1350" dirty="0"/>
              <a:t> ⑵</a:t>
            </a:r>
            <a:r>
              <a:rPr lang="en-US" altLang="zh-CN" sz="1350" dirty="0"/>
              <a:t>《</a:t>
            </a:r>
            <a:r>
              <a:rPr lang="zh-CN" altLang="en-US" sz="1350" dirty="0"/>
              <a:t>中华人民共和国防洪法</a:t>
            </a:r>
            <a:r>
              <a:rPr lang="en-US" altLang="zh-CN" sz="1350" dirty="0"/>
              <a:t>》</a:t>
            </a:r>
            <a:r>
              <a:rPr lang="zh-CN" altLang="en-US" sz="1350" dirty="0"/>
              <a:t>（</a:t>
            </a:r>
            <a:r>
              <a:rPr lang="en-US" altLang="zh-CN" sz="1350" dirty="0"/>
              <a:t>1997 </a:t>
            </a:r>
            <a:r>
              <a:rPr lang="zh-CN" altLang="en-US" sz="1350" dirty="0"/>
              <a:t>年）</a:t>
            </a:r>
            <a:endParaRPr lang="en-US" altLang="zh-CN" sz="1350" dirty="0"/>
          </a:p>
          <a:p>
            <a:pPr marL="342900" lvl="1" indent="0">
              <a:buNone/>
            </a:pPr>
            <a:r>
              <a:rPr lang="zh-CN" altLang="en-US" sz="1350" dirty="0"/>
              <a:t> ⑶</a:t>
            </a:r>
            <a:r>
              <a:rPr lang="en-US" altLang="zh-CN" sz="1350" dirty="0"/>
              <a:t>《</a:t>
            </a:r>
            <a:r>
              <a:rPr lang="zh-CN" altLang="en-US" sz="1350" dirty="0"/>
              <a:t>中华人民共和国水土保持法</a:t>
            </a:r>
            <a:r>
              <a:rPr lang="en-US" altLang="zh-CN" sz="1350" dirty="0"/>
              <a:t>》</a:t>
            </a:r>
            <a:r>
              <a:rPr lang="zh-CN" altLang="en-US" sz="1350" dirty="0"/>
              <a:t>（</a:t>
            </a:r>
            <a:r>
              <a:rPr lang="en-US" altLang="zh-CN" sz="1350" dirty="0"/>
              <a:t>2011 </a:t>
            </a:r>
            <a:r>
              <a:rPr lang="zh-CN" altLang="en-US" sz="1350" dirty="0"/>
              <a:t>年）</a:t>
            </a:r>
            <a:endParaRPr lang="en-US" altLang="zh-CN" sz="1350" dirty="0"/>
          </a:p>
          <a:p>
            <a:pPr marL="342900" lvl="1" indent="0">
              <a:buNone/>
            </a:pPr>
            <a:r>
              <a:rPr lang="zh-CN" altLang="en-US" sz="1350" dirty="0"/>
              <a:t> ⑷</a:t>
            </a:r>
            <a:r>
              <a:rPr lang="en-US" altLang="zh-CN" sz="1350" dirty="0"/>
              <a:t>《</a:t>
            </a:r>
            <a:r>
              <a:rPr lang="zh-CN" altLang="en-US" sz="1350" dirty="0"/>
              <a:t>中华人民共和国环境保护法</a:t>
            </a:r>
            <a:r>
              <a:rPr lang="en-US" altLang="zh-CN" sz="1350" dirty="0"/>
              <a:t>》</a:t>
            </a:r>
            <a:r>
              <a:rPr lang="zh-CN" altLang="en-US" sz="1350" dirty="0"/>
              <a:t>（</a:t>
            </a:r>
            <a:r>
              <a:rPr lang="en-US" altLang="zh-CN" sz="1350" dirty="0"/>
              <a:t>1989 </a:t>
            </a:r>
            <a:r>
              <a:rPr lang="zh-CN" altLang="en-US" sz="1350" dirty="0"/>
              <a:t>年）</a:t>
            </a:r>
            <a:endParaRPr lang="en-US" altLang="zh-CN" sz="1350" dirty="0"/>
          </a:p>
        </p:txBody>
      </p:sp>
      <p:sp>
        <p:nvSpPr>
          <p:cNvPr id="4" name="文本框 3"/>
          <p:cNvSpPr txBox="1"/>
          <p:nvPr/>
        </p:nvSpPr>
        <p:spPr>
          <a:xfrm>
            <a:off x="4608513" y="2010569"/>
            <a:ext cx="2742730" cy="1962076"/>
          </a:xfrm>
          <a:prstGeom prst="rect">
            <a:avLst/>
          </a:prstGeom>
          <a:noFill/>
        </p:spPr>
        <p:txBody>
          <a:bodyPr wrap="square" rtlCol="0">
            <a:spAutoFit/>
          </a:bodyPr>
          <a:lstStyle/>
          <a:p>
            <a:pPr lvl="1"/>
            <a:r>
              <a:rPr lang="zh-CN" altLang="en-US" sz="1350" dirty="0"/>
              <a:t> ⑸</a:t>
            </a:r>
            <a:r>
              <a:rPr lang="en-US" altLang="zh-CN" sz="1350" dirty="0"/>
              <a:t>《</a:t>
            </a:r>
            <a:r>
              <a:rPr lang="zh-CN" altLang="en-US" sz="1350" dirty="0"/>
              <a:t>江苏省防洪条例</a:t>
            </a:r>
            <a:r>
              <a:rPr lang="en-US" altLang="zh-CN" sz="1350" dirty="0"/>
              <a:t>》</a:t>
            </a:r>
            <a:r>
              <a:rPr lang="zh-CN" altLang="en-US" sz="1350" dirty="0"/>
              <a:t>（</a:t>
            </a:r>
            <a:r>
              <a:rPr lang="en-US" altLang="zh-CN" sz="1350" dirty="0"/>
              <a:t>1999 </a:t>
            </a:r>
            <a:r>
              <a:rPr lang="zh-CN" altLang="en-US" sz="1350" dirty="0"/>
              <a:t>年）</a:t>
            </a:r>
            <a:endParaRPr lang="en-US" altLang="zh-CN" sz="1350" dirty="0"/>
          </a:p>
          <a:p>
            <a:pPr lvl="1"/>
            <a:r>
              <a:rPr lang="zh-CN" altLang="en-US" sz="1350" dirty="0"/>
              <a:t> ⑹</a:t>
            </a:r>
            <a:r>
              <a:rPr lang="en-US" altLang="zh-CN" sz="1350" dirty="0"/>
              <a:t>《</a:t>
            </a:r>
            <a:r>
              <a:rPr lang="zh-CN" altLang="en-US" sz="1350" dirty="0"/>
              <a:t>江苏省水利工程管理条例</a:t>
            </a:r>
            <a:r>
              <a:rPr lang="en-US" altLang="zh-CN" sz="1350" dirty="0"/>
              <a:t>》</a:t>
            </a:r>
            <a:r>
              <a:rPr lang="zh-CN" altLang="en-US" sz="1350" dirty="0"/>
              <a:t>（</a:t>
            </a:r>
            <a:r>
              <a:rPr lang="en-US" altLang="zh-CN" sz="1350" dirty="0"/>
              <a:t>2004 </a:t>
            </a:r>
            <a:r>
              <a:rPr lang="zh-CN" altLang="en-US" sz="1350" dirty="0"/>
              <a:t>年）</a:t>
            </a:r>
            <a:endParaRPr lang="en-US" altLang="zh-CN" sz="1350" dirty="0"/>
          </a:p>
          <a:p>
            <a:pPr lvl="1"/>
            <a:r>
              <a:rPr lang="zh-CN" altLang="en-US" sz="1350" dirty="0"/>
              <a:t> ⑺</a:t>
            </a:r>
            <a:r>
              <a:rPr lang="en-US" altLang="zh-CN" sz="1350" dirty="0"/>
              <a:t>《</a:t>
            </a:r>
            <a:r>
              <a:rPr lang="zh-CN" altLang="en-US" sz="1350" dirty="0"/>
              <a:t>江苏省河道管理实施办法（修正）</a:t>
            </a:r>
            <a:r>
              <a:rPr lang="en-US" altLang="zh-CN" sz="1350" dirty="0"/>
              <a:t>》</a:t>
            </a:r>
            <a:r>
              <a:rPr lang="zh-CN" altLang="en-US" sz="1350" dirty="0"/>
              <a:t>（</a:t>
            </a:r>
            <a:r>
              <a:rPr lang="en-US" altLang="zh-CN" sz="1350" dirty="0"/>
              <a:t>2002 </a:t>
            </a:r>
            <a:r>
              <a:rPr lang="zh-CN" altLang="en-US" sz="1350" dirty="0"/>
              <a:t>年）</a:t>
            </a:r>
            <a:endParaRPr lang="en-US" altLang="zh-CN" sz="1350" dirty="0"/>
          </a:p>
          <a:p>
            <a:pPr lvl="1"/>
            <a:r>
              <a:rPr lang="zh-CN" altLang="en-US" sz="1350" dirty="0"/>
              <a:t> ⑻</a:t>
            </a:r>
            <a:r>
              <a:rPr lang="en-US" altLang="zh-CN" sz="1350" dirty="0"/>
              <a:t>《</a:t>
            </a:r>
            <a:r>
              <a:rPr lang="zh-CN" altLang="en-US" sz="1350" dirty="0"/>
              <a:t>扬州市河道管理办法</a:t>
            </a:r>
            <a:r>
              <a:rPr lang="en-US" altLang="zh-CN" sz="1350" dirty="0"/>
              <a:t>》</a:t>
            </a:r>
            <a:r>
              <a:rPr lang="zh-CN" altLang="en-US" sz="1350" dirty="0"/>
              <a:t>（</a:t>
            </a:r>
            <a:r>
              <a:rPr lang="en-US" altLang="zh-CN" sz="1350" dirty="0"/>
              <a:t>2011 </a:t>
            </a:r>
            <a:r>
              <a:rPr lang="zh-CN" altLang="en-US" sz="1350" dirty="0"/>
              <a:t>年）等 </a:t>
            </a:r>
          </a:p>
          <a:p>
            <a:endParaRPr lang="zh-CN" altLang="en-US" sz="1350" dirty="0"/>
          </a:p>
        </p:txBody>
      </p:sp>
    </p:spTree>
    <p:extLst>
      <p:ext uri="{BB962C8B-B14F-4D97-AF65-F5344CB8AC3E}">
        <p14:creationId xmlns:p14="http://schemas.microsoft.com/office/powerpoint/2010/main" val="74139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wipe(up)">
                                      <p:cBhvr>
                                        <p:cTn id="10" dur="500"/>
                                        <p:tgtEl>
                                          <p:spTgt spid="3">
                                            <p:txEl>
                                              <p:pRg st="1" end="1"/>
                                            </p:txEl>
                                          </p:spTgt>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wipe(up)">
                                      <p:cBhvr>
                                        <p:cTn id="13" dur="500"/>
                                        <p:tgtEl>
                                          <p:spTgt spid="3">
                                            <p:txEl>
                                              <p:pRg st="2" end="2"/>
                                            </p:txEl>
                                          </p:spTgt>
                                        </p:tgtEl>
                                      </p:cBhvr>
                                    </p:animEffect>
                                  </p:childTnLst>
                                </p:cTn>
                              </p:par>
                              <p:par>
                                <p:cTn id="14" presetID="22" presetClass="entr" presetSubtype="1"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wipe(up)">
                                      <p:cBhvr>
                                        <p:cTn id="16" dur="500"/>
                                        <p:tgtEl>
                                          <p:spTgt spid="3">
                                            <p:txEl>
                                              <p:pRg st="3" end="3"/>
                                            </p:txEl>
                                          </p:spTgt>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wipe(up)">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4">
                                            <p:txEl>
                                              <p:pRg st="0" end="0"/>
                                            </p:txEl>
                                          </p:spTgt>
                                        </p:tgtEl>
                                        <p:attrNameLst>
                                          <p:attrName>style.visibility</p:attrName>
                                        </p:attrNameLst>
                                      </p:cBhvr>
                                      <p:to>
                                        <p:strVal val="visible"/>
                                      </p:to>
                                    </p:set>
                                    <p:animEffect transition="in" filter="wipe(up)">
                                      <p:cBhvr>
                                        <p:cTn id="24" dur="500"/>
                                        <p:tgtEl>
                                          <p:spTgt spid="4">
                                            <p:txEl>
                                              <p:pRg st="0" end="0"/>
                                            </p:txEl>
                                          </p:spTgt>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4">
                                            <p:txEl>
                                              <p:pRg st="1" end="1"/>
                                            </p:txEl>
                                          </p:spTgt>
                                        </p:tgtEl>
                                        <p:attrNameLst>
                                          <p:attrName>style.visibility</p:attrName>
                                        </p:attrNameLst>
                                      </p:cBhvr>
                                      <p:to>
                                        <p:strVal val="visible"/>
                                      </p:to>
                                    </p:set>
                                    <p:animEffect transition="in" filter="wipe(up)">
                                      <p:cBhvr>
                                        <p:cTn id="27" dur="500"/>
                                        <p:tgtEl>
                                          <p:spTgt spid="4">
                                            <p:txEl>
                                              <p:pRg st="1" end="1"/>
                                            </p:txEl>
                                          </p:spTgt>
                                        </p:tgtEl>
                                      </p:cBhvr>
                                    </p:animEffect>
                                  </p:childTnLst>
                                </p:cTn>
                              </p:par>
                              <p:par>
                                <p:cTn id="28" presetID="22" presetClass="entr" presetSubtype="1" fill="hold" grpId="0" nodeType="withEffect">
                                  <p:stCondLst>
                                    <p:cond delay="0"/>
                                  </p:stCondLst>
                                  <p:childTnLst>
                                    <p:set>
                                      <p:cBhvr>
                                        <p:cTn id="29" dur="1" fill="hold">
                                          <p:stCondLst>
                                            <p:cond delay="0"/>
                                          </p:stCondLst>
                                        </p:cTn>
                                        <p:tgtEl>
                                          <p:spTgt spid="4">
                                            <p:txEl>
                                              <p:pRg st="2" end="2"/>
                                            </p:txEl>
                                          </p:spTgt>
                                        </p:tgtEl>
                                        <p:attrNameLst>
                                          <p:attrName>style.visibility</p:attrName>
                                        </p:attrNameLst>
                                      </p:cBhvr>
                                      <p:to>
                                        <p:strVal val="visible"/>
                                      </p:to>
                                    </p:set>
                                    <p:animEffect transition="in" filter="wipe(up)">
                                      <p:cBhvr>
                                        <p:cTn id="30" dur="500"/>
                                        <p:tgtEl>
                                          <p:spTgt spid="4">
                                            <p:txEl>
                                              <p:pRg st="2" end="2"/>
                                            </p:txEl>
                                          </p:spTgt>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
                                            <p:txEl>
                                              <p:pRg st="3" end="3"/>
                                            </p:txEl>
                                          </p:spTgt>
                                        </p:tgtEl>
                                        <p:attrNameLst>
                                          <p:attrName>style.visibility</p:attrName>
                                        </p:attrNameLst>
                                      </p:cBhvr>
                                      <p:to>
                                        <p:strVal val="visible"/>
                                      </p:to>
                                    </p:set>
                                    <p:animEffect transition="in" filter="wipe(up)">
                                      <p:cBhvr>
                                        <p:cTn id="3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规划总则</a:t>
            </a:r>
          </a:p>
        </p:txBody>
      </p:sp>
      <p:sp>
        <p:nvSpPr>
          <p:cNvPr id="3" name="内容占位符 2"/>
          <p:cNvSpPr>
            <a:spLocks noGrp="1"/>
          </p:cNvSpPr>
          <p:nvPr>
            <p:ph idx="4294967295"/>
          </p:nvPr>
        </p:nvSpPr>
        <p:spPr>
          <a:xfrm>
            <a:off x="702803" y="1631701"/>
            <a:ext cx="6446838" cy="403225"/>
          </a:xfrm>
        </p:spPr>
        <p:txBody>
          <a:bodyPr/>
          <a:lstStyle/>
          <a:p>
            <a:r>
              <a:rPr lang="zh-CN" altLang="en-US" sz="1800" dirty="0"/>
              <a:t>国家及行业标准</a:t>
            </a:r>
            <a:endParaRPr lang="en-US" altLang="zh-CN" sz="1800" dirty="0"/>
          </a:p>
          <a:p>
            <a:endParaRPr lang="zh-CN" altLang="en-US" dirty="0"/>
          </a:p>
        </p:txBody>
      </p:sp>
      <p:sp>
        <p:nvSpPr>
          <p:cNvPr id="4" name="文本框 3"/>
          <p:cNvSpPr txBox="1"/>
          <p:nvPr/>
        </p:nvSpPr>
        <p:spPr>
          <a:xfrm>
            <a:off x="702803" y="2110007"/>
            <a:ext cx="6578600" cy="2562240"/>
          </a:xfrm>
          <a:prstGeom prst="rect">
            <a:avLst/>
          </a:prstGeom>
          <a:noFill/>
        </p:spPr>
        <p:txBody>
          <a:bodyPr wrap="square" numCol="2" rtlCol="0">
            <a:spAutoFit/>
          </a:bodyPr>
          <a:lstStyle/>
          <a:p>
            <a:pPr marL="214313" indent="-214313">
              <a:buFont typeface="Arial" panose="020B0604020202020204" pitchFamily="34" charset="0"/>
              <a:buChar char="•"/>
            </a:pPr>
            <a:r>
              <a:rPr lang="zh-CN" altLang="en-US" dirty="0">
                <a:latin typeface="+mn-ea"/>
              </a:rPr>
              <a:t>⑴</a:t>
            </a:r>
            <a:r>
              <a:rPr lang="en-US" altLang="zh-CN" dirty="0">
                <a:latin typeface="+mn-ea"/>
              </a:rPr>
              <a:t>《</a:t>
            </a:r>
            <a:r>
              <a:rPr lang="zh-CN" altLang="en-US" dirty="0">
                <a:latin typeface="+mn-ea"/>
              </a:rPr>
              <a:t>防洪标准</a:t>
            </a:r>
            <a:r>
              <a:rPr lang="en-US" altLang="zh-CN" dirty="0">
                <a:latin typeface="+mn-ea"/>
              </a:rPr>
              <a:t>》(GB50201-94)</a:t>
            </a:r>
          </a:p>
          <a:p>
            <a:pPr marL="214313" indent="-214313">
              <a:buFont typeface="Arial" panose="020B0604020202020204" pitchFamily="34" charset="0"/>
              <a:buChar char="•"/>
            </a:pPr>
            <a:r>
              <a:rPr lang="en-US" altLang="zh-CN" dirty="0">
                <a:latin typeface="+mn-ea"/>
              </a:rPr>
              <a:t>⑵《</a:t>
            </a:r>
            <a:r>
              <a:rPr lang="zh-CN" altLang="en-US" dirty="0">
                <a:latin typeface="+mn-ea"/>
              </a:rPr>
              <a:t>堤防工程设计规范</a:t>
            </a:r>
            <a:r>
              <a:rPr lang="en-US" altLang="zh-CN" dirty="0">
                <a:latin typeface="+mn-ea"/>
              </a:rPr>
              <a:t>》(GB50286-2013) ⑶《</a:t>
            </a:r>
            <a:r>
              <a:rPr lang="zh-CN" altLang="en-US" dirty="0">
                <a:latin typeface="+mn-ea"/>
              </a:rPr>
              <a:t>灌溉与排水工程设计规范</a:t>
            </a:r>
            <a:r>
              <a:rPr lang="en-US" altLang="zh-CN" dirty="0">
                <a:latin typeface="+mn-ea"/>
              </a:rPr>
              <a:t>》GB50288-99</a:t>
            </a:r>
            <a:r>
              <a:rPr lang="zh-CN" altLang="en-US" dirty="0">
                <a:latin typeface="+mn-ea"/>
              </a:rPr>
              <a:t>）</a:t>
            </a:r>
            <a:endParaRPr lang="en-US" altLang="zh-CN" dirty="0">
              <a:latin typeface="+mn-ea"/>
            </a:endParaRPr>
          </a:p>
          <a:p>
            <a:pPr marL="214313" indent="-214313">
              <a:buFont typeface="Arial" panose="020B0604020202020204" pitchFamily="34" charset="0"/>
              <a:buChar char="•"/>
            </a:pPr>
            <a:r>
              <a:rPr lang="zh-CN" altLang="en-US" dirty="0">
                <a:latin typeface="+mn-ea"/>
              </a:rPr>
              <a:t> ⑷</a:t>
            </a:r>
            <a:r>
              <a:rPr lang="en-US" altLang="zh-CN" dirty="0">
                <a:latin typeface="+mn-ea"/>
              </a:rPr>
              <a:t>《</a:t>
            </a:r>
            <a:r>
              <a:rPr lang="zh-CN" altLang="en-US" dirty="0">
                <a:latin typeface="+mn-ea"/>
              </a:rPr>
              <a:t>城市排水工程规划规范</a:t>
            </a:r>
            <a:r>
              <a:rPr lang="en-US" altLang="zh-CN" dirty="0">
                <a:latin typeface="+mn-ea"/>
              </a:rPr>
              <a:t>》</a:t>
            </a:r>
            <a:r>
              <a:rPr lang="zh-CN" altLang="en-US" dirty="0">
                <a:latin typeface="+mn-ea"/>
              </a:rPr>
              <a:t>（</a:t>
            </a:r>
            <a:r>
              <a:rPr lang="en-US" altLang="zh-CN" dirty="0">
                <a:latin typeface="+mn-ea"/>
              </a:rPr>
              <a:t>GB50318-2000</a:t>
            </a:r>
            <a:r>
              <a:rPr lang="zh-CN" altLang="en-US" dirty="0">
                <a:latin typeface="+mn-ea"/>
              </a:rPr>
              <a:t>） </a:t>
            </a:r>
            <a:endParaRPr lang="en-US" altLang="zh-CN" dirty="0">
              <a:latin typeface="+mn-ea"/>
            </a:endParaRPr>
          </a:p>
          <a:p>
            <a:pPr marL="214313" indent="-214313">
              <a:buFont typeface="Arial" panose="020B0604020202020204" pitchFamily="34" charset="0"/>
              <a:buChar char="•"/>
            </a:pPr>
            <a:r>
              <a:rPr lang="zh-CN" altLang="en-US" dirty="0">
                <a:latin typeface="+mn-ea"/>
              </a:rPr>
              <a:t>⑸</a:t>
            </a:r>
            <a:r>
              <a:rPr lang="en-US" altLang="zh-CN" dirty="0">
                <a:latin typeface="+mn-ea"/>
              </a:rPr>
              <a:t>《</a:t>
            </a:r>
            <a:r>
              <a:rPr lang="zh-CN" altLang="en-US" dirty="0">
                <a:latin typeface="+mn-ea"/>
              </a:rPr>
              <a:t>城市防洪工程设计规范</a:t>
            </a:r>
            <a:r>
              <a:rPr lang="en-US" altLang="zh-CN" dirty="0">
                <a:latin typeface="+mn-ea"/>
              </a:rPr>
              <a:t>》(GB/T 50805-2012) </a:t>
            </a:r>
          </a:p>
          <a:p>
            <a:pPr marL="214313" indent="-214313">
              <a:buFont typeface="Arial" panose="020B0604020202020204" pitchFamily="34" charset="0"/>
              <a:buChar char="•"/>
            </a:pPr>
            <a:r>
              <a:rPr lang="en-US" altLang="zh-CN" dirty="0">
                <a:latin typeface="+mn-ea"/>
              </a:rPr>
              <a:t>⑹《</a:t>
            </a:r>
            <a:r>
              <a:rPr lang="zh-CN" altLang="en-US" dirty="0">
                <a:latin typeface="+mn-ea"/>
              </a:rPr>
              <a:t>水利水电工程水文计算规范</a:t>
            </a:r>
            <a:r>
              <a:rPr lang="en-US" altLang="zh-CN" dirty="0">
                <a:latin typeface="+mn-ea"/>
              </a:rPr>
              <a:t>》</a:t>
            </a:r>
            <a:r>
              <a:rPr lang="zh-CN" altLang="en-US" dirty="0">
                <a:latin typeface="+mn-ea"/>
              </a:rPr>
              <a:t>（</a:t>
            </a:r>
            <a:r>
              <a:rPr lang="en-US" altLang="zh-CN" dirty="0">
                <a:latin typeface="+mn-ea"/>
              </a:rPr>
              <a:t>SL104-95</a:t>
            </a:r>
            <a:r>
              <a:rPr lang="zh-CN" altLang="en-US" dirty="0">
                <a:latin typeface="+mn-ea"/>
              </a:rPr>
              <a:t>）</a:t>
            </a:r>
            <a:endParaRPr lang="en-US" altLang="zh-CN" dirty="0">
              <a:latin typeface="+mn-ea"/>
            </a:endParaRPr>
          </a:p>
          <a:p>
            <a:pPr marL="214313" indent="-214313">
              <a:buFont typeface="Arial" panose="020B0604020202020204" pitchFamily="34" charset="0"/>
              <a:buChar char="•"/>
            </a:pPr>
            <a:r>
              <a:rPr lang="zh-CN" altLang="en-US" dirty="0">
                <a:latin typeface="+mn-ea"/>
              </a:rPr>
              <a:t> ⑺</a:t>
            </a:r>
            <a:r>
              <a:rPr lang="en-US" altLang="zh-CN" dirty="0">
                <a:latin typeface="+mn-ea"/>
              </a:rPr>
              <a:t>《</a:t>
            </a:r>
            <a:r>
              <a:rPr lang="zh-CN" altLang="en-US" dirty="0">
                <a:latin typeface="+mn-ea"/>
              </a:rPr>
              <a:t>水利水电工程分级划分及洪水标准</a:t>
            </a:r>
            <a:r>
              <a:rPr lang="en-US" altLang="zh-CN" dirty="0">
                <a:latin typeface="+mn-ea"/>
              </a:rPr>
              <a:t>》</a:t>
            </a:r>
            <a:r>
              <a:rPr lang="zh-CN" altLang="en-US" dirty="0">
                <a:latin typeface="+mn-ea"/>
              </a:rPr>
              <a:t>（</a:t>
            </a:r>
            <a:r>
              <a:rPr lang="en-US" altLang="zh-CN" dirty="0">
                <a:latin typeface="+mn-ea"/>
              </a:rPr>
              <a:t>SL252-2000</a:t>
            </a:r>
            <a:r>
              <a:rPr lang="zh-CN" altLang="en-US" dirty="0">
                <a:latin typeface="+mn-ea"/>
              </a:rPr>
              <a:t>） </a:t>
            </a:r>
            <a:endParaRPr lang="en-US" altLang="zh-CN" dirty="0">
              <a:latin typeface="+mn-ea"/>
            </a:endParaRPr>
          </a:p>
          <a:p>
            <a:pPr marL="214313" indent="-214313">
              <a:buFont typeface="Arial" panose="020B0604020202020204" pitchFamily="34" charset="0"/>
              <a:buChar char="•"/>
            </a:pPr>
            <a:r>
              <a:rPr lang="zh-CN" altLang="en-US" dirty="0">
                <a:latin typeface="+mn-ea"/>
              </a:rPr>
              <a:t>⑻</a:t>
            </a:r>
            <a:r>
              <a:rPr lang="en-US" altLang="zh-CN" dirty="0">
                <a:latin typeface="+mn-ea"/>
              </a:rPr>
              <a:t>《</a:t>
            </a:r>
            <a:r>
              <a:rPr lang="zh-CN" altLang="en-US" dirty="0">
                <a:latin typeface="+mn-ea"/>
              </a:rPr>
              <a:t>江河流域规划编制规范</a:t>
            </a:r>
            <a:r>
              <a:rPr lang="en-US" altLang="zh-CN" dirty="0">
                <a:latin typeface="+mn-ea"/>
              </a:rPr>
              <a:t>》(SL201-97) </a:t>
            </a:r>
          </a:p>
          <a:p>
            <a:pPr marL="214313" indent="-214313">
              <a:buFont typeface="Arial" panose="020B0604020202020204" pitchFamily="34" charset="0"/>
              <a:buChar char="•"/>
            </a:pPr>
            <a:r>
              <a:rPr lang="en-US" altLang="zh-CN" dirty="0">
                <a:latin typeface="+mn-ea"/>
              </a:rPr>
              <a:t>⑼《</a:t>
            </a:r>
            <a:r>
              <a:rPr lang="zh-CN" altLang="en-US" dirty="0">
                <a:latin typeface="+mn-ea"/>
              </a:rPr>
              <a:t>城市水系规划导则</a:t>
            </a:r>
            <a:r>
              <a:rPr lang="en-US" altLang="zh-CN" dirty="0">
                <a:latin typeface="+mn-ea"/>
              </a:rPr>
              <a:t>》</a:t>
            </a:r>
            <a:r>
              <a:rPr lang="zh-CN" altLang="en-US" dirty="0">
                <a:latin typeface="+mn-ea"/>
              </a:rPr>
              <a:t>（</a:t>
            </a:r>
            <a:r>
              <a:rPr lang="en-US" altLang="zh-CN" dirty="0">
                <a:latin typeface="+mn-ea"/>
              </a:rPr>
              <a:t>SL431-2008</a:t>
            </a:r>
            <a:r>
              <a:rPr lang="zh-CN" altLang="en-US" dirty="0">
                <a:latin typeface="+mn-ea"/>
              </a:rPr>
              <a:t>）</a:t>
            </a:r>
          </a:p>
        </p:txBody>
      </p:sp>
    </p:spTree>
    <p:extLst>
      <p:ext uri="{BB962C8B-B14F-4D97-AF65-F5344CB8AC3E}">
        <p14:creationId xmlns:p14="http://schemas.microsoft.com/office/powerpoint/2010/main" val="2884164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规划总则</a:t>
            </a:r>
          </a:p>
        </p:txBody>
      </p:sp>
      <p:sp>
        <p:nvSpPr>
          <p:cNvPr id="3" name="内容占位符 2"/>
          <p:cNvSpPr>
            <a:spLocks noGrp="1"/>
          </p:cNvSpPr>
          <p:nvPr>
            <p:ph idx="4294967295"/>
          </p:nvPr>
        </p:nvSpPr>
        <p:spPr>
          <a:xfrm>
            <a:off x="740589" y="1554137"/>
            <a:ext cx="6446838" cy="371475"/>
          </a:xfrm>
        </p:spPr>
        <p:txBody>
          <a:bodyPr>
            <a:normAutofit/>
          </a:bodyPr>
          <a:lstStyle/>
          <a:p>
            <a:r>
              <a:rPr lang="zh-CN" altLang="en-US" sz="1800" dirty="0"/>
              <a:t>相关规划及技术文件</a:t>
            </a:r>
          </a:p>
        </p:txBody>
      </p:sp>
      <p:sp>
        <p:nvSpPr>
          <p:cNvPr id="4" name="文本框 3"/>
          <p:cNvSpPr txBox="1"/>
          <p:nvPr/>
        </p:nvSpPr>
        <p:spPr>
          <a:xfrm>
            <a:off x="972154" y="1925612"/>
            <a:ext cx="6215273" cy="3185488"/>
          </a:xfrm>
          <a:prstGeom prst="rect">
            <a:avLst/>
          </a:prstGeom>
          <a:noFill/>
        </p:spPr>
        <p:txBody>
          <a:bodyPr wrap="square" numCol="2" rtlCol="0">
            <a:spAutoFit/>
          </a:bodyPr>
          <a:lstStyle/>
          <a:p>
            <a:pPr marL="214313" indent="-214313">
              <a:buFont typeface="Arial" panose="020B0604020202020204" pitchFamily="34" charset="0"/>
              <a:buChar char="•"/>
            </a:pPr>
            <a:r>
              <a:rPr lang="en-US" altLang="zh-CN" sz="1350" dirty="0"/>
              <a:t>《</a:t>
            </a:r>
            <a:r>
              <a:rPr lang="zh-CN" altLang="en-US" sz="1350" dirty="0"/>
              <a:t>城市防洪规划编制大纲</a:t>
            </a:r>
            <a:r>
              <a:rPr lang="en-US" altLang="zh-CN" sz="1350" dirty="0"/>
              <a:t>》</a:t>
            </a:r>
            <a:r>
              <a:rPr lang="zh-CN" altLang="en-US" sz="1350" dirty="0"/>
              <a:t>（修订稿）（水利部</a:t>
            </a:r>
            <a:r>
              <a:rPr lang="en-US" altLang="zh-CN" sz="1350" dirty="0"/>
              <a:t>〔1998〕215</a:t>
            </a:r>
            <a:r>
              <a:rPr lang="zh-CN" altLang="en-US" sz="1350" dirty="0"/>
              <a:t>号） </a:t>
            </a:r>
          </a:p>
          <a:p>
            <a:pPr marL="214313" indent="-214313">
              <a:buFont typeface="Arial" panose="020B0604020202020204" pitchFamily="34" charset="0"/>
              <a:buChar char="•"/>
            </a:pPr>
            <a:r>
              <a:rPr lang="en-US" altLang="zh-CN" sz="1350" dirty="0"/>
              <a:t>《</a:t>
            </a:r>
            <a:r>
              <a:rPr lang="zh-CN" altLang="en-US" sz="1350" dirty="0"/>
              <a:t>加强城市防洪规划工作的指导意见</a:t>
            </a:r>
            <a:r>
              <a:rPr lang="en-US" altLang="zh-CN" sz="1350" dirty="0"/>
              <a:t>》</a:t>
            </a:r>
            <a:r>
              <a:rPr lang="zh-CN" altLang="en-US" sz="1350" dirty="0"/>
              <a:t>（水规计</a:t>
            </a:r>
            <a:r>
              <a:rPr lang="en-US" altLang="zh-CN" sz="1350" dirty="0"/>
              <a:t>〔2011〕649</a:t>
            </a:r>
            <a:r>
              <a:rPr lang="zh-CN" altLang="en-US" sz="1350" dirty="0"/>
              <a:t>号） </a:t>
            </a:r>
          </a:p>
          <a:p>
            <a:pPr marL="214313" indent="-214313">
              <a:buFont typeface="Arial" panose="020B0604020202020204" pitchFamily="34" charset="0"/>
              <a:buChar char="•"/>
            </a:pPr>
            <a:r>
              <a:rPr lang="en-US" altLang="zh-CN" sz="1350" dirty="0"/>
              <a:t>《</a:t>
            </a:r>
            <a:r>
              <a:rPr lang="zh-CN" altLang="en-US" sz="1350" dirty="0"/>
              <a:t>扬州市城市总体规划（</a:t>
            </a:r>
            <a:r>
              <a:rPr lang="en-US" altLang="zh-CN" sz="1350" dirty="0"/>
              <a:t>2012-2020</a:t>
            </a:r>
            <a:r>
              <a:rPr lang="zh-CN" altLang="en-US" sz="1350" dirty="0"/>
              <a:t>）</a:t>
            </a:r>
            <a:r>
              <a:rPr lang="en-US" altLang="zh-CN" sz="1350" dirty="0"/>
              <a:t>》 </a:t>
            </a:r>
          </a:p>
          <a:p>
            <a:pPr marL="214313" indent="-214313">
              <a:buFont typeface="Arial" panose="020B0604020202020204" pitchFamily="34" charset="0"/>
              <a:buChar char="•"/>
            </a:pPr>
            <a:r>
              <a:rPr lang="en-US" altLang="zh-CN" sz="1350" dirty="0"/>
              <a:t>《</a:t>
            </a:r>
            <a:r>
              <a:rPr lang="zh-CN" altLang="en-US" sz="1350" dirty="0"/>
              <a:t>长江流域综合规划简要报告</a:t>
            </a:r>
            <a:r>
              <a:rPr lang="en-US" altLang="zh-CN" sz="1350" dirty="0"/>
              <a:t>》</a:t>
            </a:r>
            <a:r>
              <a:rPr lang="zh-CN" altLang="en-US" sz="1350" dirty="0"/>
              <a:t>（</a:t>
            </a:r>
            <a:r>
              <a:rPr lang="en-US" altLang="zh-CN" sz="1350" dirty="0"/>
              <a:t>2009</a:t>
            </a:r>
            <a:r>
              <a:rPr lang="zh-CN" altLang="en-US" sz="1350" dirty="0"/>
              <a:t>年修订）</a:t>
            </a:r>
            <a:endParaRPr lang="en-US" altLang="zh-CN" sz="1350" dirty="0"/>
          </a:p>
          <a:p>
            <a:pPr marL="214313" indent="-214313">
              <a:buFont typeface="Arial" panose="020B0604020202020204" pitchFamily="34" charset="0"/>
              <a:buChar char="•"/>
            </a:pPr>
            <a:r>
              <a:rPr lang="en-US" altLang="zh-CN" sz="1350" dirty="0"/>
              <a:t>《</a:t>
            </a:r>
            <a:r>
              <a:rPr lang="zh-CN" altLang="en-US" sz="1350" dirty="0"/>
              <a:t>淮河流域防洪规划</a:t>
            </a:r>
            <a:r>
              <a:rPr lang="en-US" altLang="zh-CN" sz="1350" dirty="0"/>
              <a:t>》</a:t>
            </a:r>
            <a:r>
              <a:rPr lang="zh-CN" altLang="en-US" sz="1350" dirty="0"/>
              <a:t>（水利部淮河水利委员会 </a:t>
            </a:r>
            <a:r>
              <a:rPr lang="en-US" altLang="zh-CN" sz="1350" dirty="0"/>
              <a:t>2009 </a:t>
            </a:r>
            <a:r>
              <a:rPr lang="zh-CN" altLang="en-US" sz="1350" dirty="0"/>
              <a:t>年）</a:t>
            </a:r>
            <a:endParaRPr lang="en-US" altLang="zh-CN" sz="1350" dirty="0"/>
          </a:p>
          <a:p>
            <a:pPr marL="214313" indent="-214313">
              <a:buFont typeface="Arial" panose="020B0604020202020204" pitchFamily="34" charset="0"/>
              <a:buChar char="•"/>
            </a:pPr>
            <a:r>
              <a:rPr lang="en-US" altLang="zh-CN" sz="1350" dirty="0"/>
              <a:t>《</a:t>
            </a:r>
            <a:r>
              <a:rPr lang="zh-CN" altLang="en-US" sz="1350" dirty="0"/>
              <a:t>淮河入江水道整治工程可行性研究报告</a:t>
            </a:r>
            <a:r>
              <a:rPr lang="en-US" altLang="zh-CN" sz="1350" dirty="0"/>
              <a:t>》</a:t>
            </a:r>
            <a:r>
              <a:rPr lang="zh-CN" altLang="en-US" sz="1350" dirty="0"/>
              <a:t>（</a:t>
            </a:r>
            <a:r>
              <a:rPr lang="en-US" altLang="zh-CN" sz="1350" dirty="0"/>
              <a:t>2008</a:t>
            </a:r>
            <a:r>
              <a:rPr lang="zh-CN" altLang="en-US" sz="1350" dirty="0"/>
              <a:t>年）</a:t>
            </a:r>
            <a:endParaRPr lang="en-US" altLang="zh-CN" sz="1350" dirty="0"/>
          </a:p>
          <a:p>
            <a:pPr marL="214313" indent="-214313">
              <a:buFont typeface="Arial" panose="020B0604020202020204" pitchFamily="34" charset="0"/>
              <a:buChar char="•"/>
            </a:pPr>
            <a:r>
              <a:rPr lang="en-US" altLang="zh-CN" sz="1350" dirty="0"/>
              <a:t>《</a:t>
            </a:r>
            <a:r>
              <a:rPr lang="zh-CN" altLang="en-US" sz="1350" dirty="0"/>
              <a:t>江苏省防洪规划</a:t>
            </a:r>
            <a:r>
              <a:rPr lang="en-US" altLang="zh-CN" sz="1350" dirty="0"/>
              <a:t>》</a:t>
            </a:r>
            <a:r>
              <a:rPr lang="zh-CN" altLang="en-US" sz="1350" dirty="0"/>
              <a:t>（文本、报告）（</a:t>
            </a:r>
            <a:r>
              <a:rPr lang="en-US" altLang="zh-CN" sz="1350" dirty="0"/>
              <a:t>2011.01</a:t>
            </a:r>
            <a:r>
              <a:rPr lang="zh-CN" altLang="en-US" sz="1350" dirty="0"/>
              <a:t>） </a:t>
            </a:r>
          </a:p>
          <a:p>
            <a:pPr marL="214313" indent="-214313">
              <a:buFont typeface="Arial" panose="020B0604020202020204" pitchFamily="34" charset="0"/>
              <a:buChar char="•"/>
            </a:pPr>
            <a:r>
              <a:rPr lang="en-US" altLang="zh-CN" sz="1350" dirty="0"/>
              <a:t>《</a:t>
            </a:r>
            <a:r>
              <a:rPr lang="zh-CN" altLang="en-US" sz="1350" dirty="0"/>
              <a:t>扬州市“十二五”水利发展规划</a:t>
            </a:r>
            <a:r>
              <a:rPr lang="en-US" altLang="zh-CN" sz="1350" dirty="0"/>
              <a:t>》 </a:t>
            </a:r>
          </a:p>
          <a:p>
            <a:pPr marL="214313" indent="-214313">
              <a:buFont typeface="Arial" panose="020B0604020202020204" pitchFamily="34" charset="0"/>
              <a:buChar char="•"/>
            </a:pPr>
            <a:r>
              <a:rPr lang="en-US" altLang="zh-CN" sz="1350" dirty="0"/>
              <a:t>《</a:t>
            </a:r>
            <a:r>
              <a:rPr lang="zh-CN" altLang="en-US" sz="1350" dirty="0"/>
              <a:t>扬州市水利现代化规划（</a:t>
            </a:r>
            <a:r>
              <a:rPr lang="en-US" altLang="zh-CN" sz="1350" dirty="0"/>
              <a:t>2011</a:t>
            </a:r>
            <a:r>
              <a:rPr lang="zh-CN" altLang="en-US" sz="1350" dirty="0"/>
              <a:t>～</a:t>
            </a:r>
            <a:r>
              <a:rPr lang="en-US" altLang="zh-CN" sz="1350" dirty="0"/>
              <a:t>2020</a:t>
            </a:r>
            <a:r>
              <a:rPr lang="zh-CN" altLang="en-US" sz="1350" dirty="0"/>
              <a:t>）</a:t>
            </a:r>
            <a:r>
              <a:rPr lang="en-US" altLang="zh-CN" sz="1350" dirty="0"/>
              <a:t>》</a:t>
            </a:r>
            <a:r>
              <a:rPr lang="zh-CN" altLang="en-US" sz="1350" dirty="0"/>
              <a:t>（</a:t>
            </a:r>
            <a:r>
              <a:rPr lang="en-US" altLang="zh-CN" sz="1350" dirty="0"/>
              <a:t>2013</a:t>
            </a:r>
            <a:r>
              <a:rPr lang="zh-CN" altLang="en-US" sz="1350" dirty="0"/>
              <a:t>年） </a:t>
            </a:r>
          </a:p>
          <a:p>
            <a:pPr marL="214313" indent="-214313">
              <a:buFont typeface="Arial" panose="020B0604020202020204" pitchFamily="34" charset="0"/>
              <a:buChar char="•"/>
            </a:pPr>
            <a:r>
              <a:rPr lang="en-US" altLang="zh-CN" sz="1350" dirty="0"/>
              <a:t>《</a:t>
            </a:r>
            <a:r>
              <a:rPr lang="zh-CN" altLang="en-US" sz="1350" dirty="0"/>
              <a:t>扬州市城市防洪规划</a:t>
            </a:r>
            <a:r>
              <a:rPr lang="en-US" altLang="zh-CN" sz="1350" dirty="0"/>
              <a:t>》</a:t>
            </a:r>
            <a:r>
              <a:rPr lang="zh-CN" altLang="en-US" sz="1350" dirty="0"/>
              <a:t>（</a:t>
            </a:r>
            <a:r>
              <a:rPr lang="en-US" altLang="zh-CN" sz="1350" dirty="0"/>
              <a:t>2003.12</a:t>
            </a:r>
            <a:r>
              <a:rPr lang="zh-CN" altLang="en-US" sz="1350" dirty="0"/>
              <a:t>） </a:t>
            </a:r>
          </a:p>
          <a:p>
            <a:pPr marL="214313" indent="-214313">
              <a:buFont typeface="Arial" panose="020B0604020202020204" pitchFamily="34" charset="0"/>
              <a:buChar char="•"/>
            </a:pPr>
            <a:r>
              <a:rPr lang="en-US" altLang="zh-CN" sz="1350" dirty="0"/>
              <a:t>《</a:t>
            </a:r>
            <a:r>
              <a:rPr lang="zh-CN" altLang="en-US" sz="1350" dirty="0"/>
              <a:t>扬州市水生态文明城市建设试点实施方案</a:t>
            </a:r>
            <a:r>
              <a:rPr lang="en-US" altLang="zh-CN" sz="1350" dirty="0"/>
              <a:t>》</a:t>
            </a:r>
            <a:r>
              <a:rPr lang="zh-CN" altLang="en-US" sz="1350" dirty="0"/>
              <a:t>（</a:t>
            </a:r>
            <a:r>
              <a:rPr lang="en-US" altLang="zh-CN" sz="1350" dirty="0"/>
              <a:t>2013.10</a:t>
            </a:r>
            <a:r>
              <a:rPr lang="zh-CN" altLang="en-US" sz="1350" dirty="0"/>
              <a:t>） </a:t>
            </a:r>
          </a:p>
          <a:p>
            <a:pPr marL="214313" indent="-214313">
              <a:buFont typeface="Arial" panose="020B0604020202020204" pitchFamily="34" charset="0"/>
              <a:buChar char="•"/>
            </a:pPr>
            <a:r>
              <a:rPr lang="en-US" altLang="zh-CN" sz="1350" dirty="0"/>
              <a:t>《</a:t>
            </a:r>
            <a:r>
              <a:rPr lang="zh-CN" altLang="en-US" sz="1350" dirty="0"/>
              <a:t>扬州市城市排水规划（</a:t>
            </a:r>
            <a:r>
              <a:rPr lang="en-US" altLang="zh-CN" sz="1350" dirty="0"/>
              <a:t>2007</a:t>
            </a:r>
            <a:r>
              <a:rPr lang="zh-CN" altLang="en-US" sz="1350" dirty="0"/>
              <a:t>～</a:t>
            </a:r>
            <a:r>
              <a:rPr lang="en-US" altLang="zh-CN" sz="1350" dirty="0"/>
              <a:t>2020</a:t>
            </a:r>
            <a:r>
              <a:rPr lang="zh-CN" altLang="en-US" sz="1350" dirty="0"/>
              <a:t>）</a:t>
            </a:r>
            <a:r>
              <a:rPr lang="en-US" altLang="zh-CN" sz="1350" dirty="0"/>
              <a:t>》 </a:t>
            </a:r>
          </a:p>
          <a:p>
            <a:pPr marL="214313" indent="-214313">
              <a:buFont typeface="Arial" panose="020B0604020202020204" pitchFamily="34" charset="0"/>
              <a:buChar char="•"/>
            </a:pPr>
            <a:r>
              <a:rPr lang="en-US" altLang="zh-CN" sz="1350" dirty="0"/>
              <a:t>《</a:t>
            </a:r>
            <a:r>
              <a:rPr lang="zh-CN" altLang="en-US" sz="1350" dirty="0"/>
              <a:t>扬州市通南地区暨通北高地西片水利综合规划</a:t>
            </a:r>
            <a:r>
              <a:rPr lang="en-US" altLang="zh-CN" sz="1350" dirty="0"/>
              <a:t>》</a:t>
            </a:r>
            <a:r>
              <a:rPr lang="zh-CN" altLang="en-US" sz="1350" dirty="0"/>
              <a:t>、</a:t>
            </a:r>
            <a:r>
              <a:rPr lang="en-US" altLang="zh-CN" sz="1350" dirty="0"/>
              <a:t>《</a:t>
            </a:r>
            <a:r>
              <a:rPr lang="zh-CN" altLang="en-US" sz="1350" dirty="0"/>
              <a:t>扬州广陵产业园区水系总体规划修订</a:t>
            </a:r>
            <a:r>
              <a:rPr lang="en-US" altLang="zh-CN" sz="1350" dirty="0"/>
              <a:t>》</a:t>
            </a:r>
            <a:r>
              <a:rPr lang="zh-CN" altLang="en-US" sz="1350" dirty="0"/>
              <a:t>、</a:t>
            </a:r>
            <a:r>
              <a:rPr lang="en-US" altLang="zh-CN" sz="1350" dirty="0"/>
              <a:t>《</a:t>
            </a:r>
            <a:r>
              <a:rPr lang="zh-CN" altLang="en-US" sz="1350" dirty="0"/>
              <a:t>扬州市新城西区防洪治涝规划</a:t>
            </a:r>
            <a:r>
              <a:rPr lang="en-US" altLang="zh-CN" sz="1350" dirty="0"/>
              <a:t>》</a:t>
            </a:r>
            <a:r>
              <a:rPr lang="zh-CN" altLang="en-US" sz="1350" dirty="0"/>
              <a:t>等片区防洪治涝规划</a:t>
            </a:r>
          </a:p>
        </p:txBody>
      </p:sp>
    </p:spTree>
    <p:extLst>
      <p:ext uri="{BB962C8B-B14F-4D97-AF65-F5344CB8AC3E}">
        <p14:creationId xmlns:p14="http://schemas.microsoft.com/office/powerpoint/2010/main" val="1372755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规划范围</a:t>
            </a:r>
            <a:endParaRPr lang="zh-CN" altLang="en-US" dirty="0"/>
          </a:p>
        </p:txBody>
      </p:sp>
      <p:sp>
        <p:nvSpPr>
          <p:cNvPr id="3" name="内容占位符 2"/>
          <p:cNvSpPr>
            <a:spLocks noGrp="1"/>
          </p:cNvSpPr>
          <p:nvPr>
            <p:ph idx="4294967295"/>
          </p:nvPr>
        </p:nvSpPr>
        <p:spPr>
          <a:xfrm>
            <a:off x="628650" y="1632190"/>
            <a:ext cx="6446838" cy="719138"/>
          </a:xfrm>
        </p:spPr>
        <p:txBody>
          <a:bodyPr>
            <a:normAutofit fontScale="62500" lnSpcReduction="20000"/>
          </a:bodyPr>
          <a:lstStyle/>
          <a:p>
            <a:r>
              <a:rPr lang="zh-CN" altLang="en-US" dirty="0"/>
              <a:t>根据</a:t>
            </a:r>
            <a:r>
              <a:rPr lang="en-US" altLang="zh-CN" dirty="0"/>
              <a:t>《</a:t>
            </a:r>
            <a:r>
              <a:rPr lang="zh-CN" altLang="en-US" dirty="0"/>
              <a:t>扬州市城市总体规划（</a:t>
            </a:r>
            <a:r>
              <a:rPr lang="en-US" altLang="zh-CN" dirty="0"/>
              <a:t>2012-2020</a:t>
            </a:r>
            <a:r>
              <a:rPr lang="zh-CN" altLang="en-US" dirty="0"/>
              <a:t>）</a:t>
            </a:r>
            <a:r>
              <a:rPr lang="en-US" altLang="zh-CN" dirty="0"/>
              <a:t>》</a:t>
            </a:r>
            <a:r>
              <a:rPr lang="zh-CN" altLang="en-US" dirty="0"/>
              <a:t>，扬州市中心城区为扬溧高速</a:t>
            </a:r>
            <a:r>
              <a:rPr lang="zh-CN" altLang="en-US" dirty="0" smtClean="0"/>
              <a:t>、启</a:t>
            </a:r>
            <a:r>
              <a:rPr lang="zh-CN" altLang="en-US" dirty="0"/>
              <a:t>扬高速、京沪高速、长江及夹江围合的范围，面积约 </a:t>
            </a:r>
            <a:r>
              <a:rPr lang="en-US" altLang="zh-CN" dirty="0"/>
              <a:t>640</a:t>
            </a:r>
            <a:r>
              <a:rPr lang="zh-CN" altLang="en-US" dirty="0"/>
              <a:t>平方公里。</a:t>
            </a:r>
          </a:p>
        </p:txBody>
      </p:sp>
      <p:pic>
        <p:nvPicPr>
          <p:cNvPr id="4" name="图片 3"/>
          <p:cNvPicPr>
            <a:picLocks noChangeAspect="1"/>
          </p:cNvPicPr>
          <p:nvPr/>
        </p:nvPicPr>
        <p:blipFill>
          <a:blip r:embed="rId2"/>
          <a:stretch>
            <a:fillRect/>
          </a:stretch>
        </p:blipFill>
        <p:spPr>
          <a:xfrm>
            <a:off x="1776321" y="2596310"/>
            <a:ext cx="4151495" cy="2935170"/>
          </a:xfrm>
          <a:prstGeom prst="rect">
            <a:avLst/>
          </a:prstGeom>
        </p:spPr>
      </p:pic>
    </p:spTree>
    <p:extLst>
      <p:ext uri="{BB962C8B-B14F-4D97-AF65-F5344CB8AC3E}">
        <p14:creationId xmlns:p14="http://schemas.microsoft.com/office/powerpoint/2010/main" val="462452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heel(1)">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46"/>
          <p:cNvGrpSpPr>
            <a:grpSpLocks noChangeAspect="1"/>
          </p:cNvGrpSpPr>
          <p:nvPr/>
        </p:nvGrpSpPr>
        <p:grpSpPr bwMode="auto">
          <a:xfrm>
            <a:off x="3367536" y="2303092"/>
            <a:ext cx="4765261" cy="3474353"/>
            <a:chOff x="2790" y="8603"/>
            <a:chExt cx="6330" cy="5373"/>
          </a:xfrm>
        </p:grpSpPr>
        <p:sp>
          <p:nvSpPr>
            <p:cNvPr id="41" name="Rectangle 76"/>
            <p:cNvSpPr>
              <a:spLocks noChangeArrowheads="1"/>
            </p:cNvSpPr>
            <p:nvPr/>
          </p:nvSpPr>
          <p:spPr bwMode="auto">
            <a:xfrm>
              <a:off x="4665" y="8603"/>
              <a:ext cx="2521" cy="656"/>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明确任务、思路、</a:t>
              </a:r>
              <a:endParaRPr lang="zh-CN" altLang="zh-CN" sz="1200"/>
            </a:p>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程序资料及成果要求</a:t>
              </a:r>
              <a:endParaRPr lang="zh-CN" altLang="zh-CN" sz="1200"/>
            </a:p>
            <a:p>
              <a:pPr defTabSz="685800" eaLnBrk="0" fontAlgn="base" hangingPunct="0">
                <a:spcBef>
                  <a:spcPct val="0"/>
                </a:spcBef>
                <a:spcAft>
                  <a:spcPct val="0"/>
                </a:spcAft>
              </a:pPr>
              <a:endParaRPr lang="zh-CN" altLang="zh-CN" sz="3200">
                <a:latin typeface="Arial" panose="020B0604020202020204" pitchFamily="34" charset="0"/>
              </a:endParaRPr>
            </a:p>
          </p:txBody>
        </p:sp>
        <p:sp>
          <p:nvSpPr>
            <p:cNvPr id="42" name="Rectangle 75"/>
            <p:cNvSpPr>
              <a:spLocks noChangeArrowheads="1"/>
            </p:cNvSpPr>
            <p:nvPr/>
          </p:nvSpPr>
          <p:spPr bwMode="auto">
            <a:xfrm>
              <a:off x="2790" y="9845"/>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洪涝灾害分析</a:t>
              </a:r>
              <a:endParaRPr lang="zh-CN" altLang="zh-CN" sz="1200"/>
            </a:p>
            <a:p>
              <a:pPr defTabSz="685800" eaLnBrk="0" fontAlgn="base" hangingPunct="0">
                <a:spcBef>
                  <a:spcPct val="0"/>
                </a:spcBef>
                <a:spcAft>
                  <a:spcPct val="0"/>
                </a:spcAft>
              </a:pPr>
              <a:endParaRPr lang="zh-CN" altLang="zh-CN" sz="3200">
                <a:latin typeface="Arial" panose="020B0604020202020204" pitchFamily="34" charset="0"/>
              </a:endParaRPr>
            </a:p>
          </p:txBody>
        </p:sp>
        <p:sp>
          <p:nvSpPr>
            <p:cNvPr id="43" name="Rectangle 74"/>
            <p:cNvSpPr>
              <a:spLocks noChangeArrowheads="1"/>
            </p:cNvSpPr>
            <p:nvPr/>
          </p:nvSpPr>
          <p:spPr bwMode="auto">
            <a:xfrm>
              <a:off x="5115" y="9830"/>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dirty="0">
                  <a:solidFill>
                    <a:srgbClr val="000000"/>
                  </a:solidFill>
                  <a:latin typeface="Times New Roman" panose="02020603050405020304" pitchFamily="18" charset="0"/>
                  <a:ea typeface="宋体" panose="02010600030101010101" pitchFamily="2" charset="-122"/>
                  <a:cs typeface="隶书" panose="02010509060101010101" pitchFamily="49" charset="-122"/>
                </a:rPr>
                <a:t>工程现状分析</a:t>
              </a:r>
              <a:endParaRPr lang="zh-CN" altLang="zh-CN" sz="1200" dirty="0"/>
            </a:p>
            <a:p>
              <a:pPr defTabSz="685800" eaLnBrk="0" fontAlgn="base" hangingPunct="0">
                <a:spcBef>
                  <a:spcPct val="0"/>
                </a:spcBef>
                <a:spcAft>
                  <a:spcPct val="0"/>
                </a:spcAft>
              </a:pPr>
              <a:endParaRPr lang="zh-CN" altLang="zh-CN" sz="3200" dirty="0">
                <a:latin typeface="Arial" panose="020B0604020202020204" pitchFamily="34" charset="0"/>
              </a:endParaRPr>
            </a:p>
          </p:txBody>
        </p:sp>
        <p:sp>
          <p:nvSpPr>
            <p:cNvPr id="44" name="Rectangle 73"/>
            <p:cNvSpPr>
              <a:spLocks noChangeArrowheads="1"/>
            </p:cNvSpPr>
            <p:nvPr/>
          </p:nvSpPr>
          <p:spPr bwMode="auto">
            <a:xfrm>
              <a:off x="7470" y="9830"/>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dirty="0">
                  <a:solidFill>
                    <a:srgbClr val="000000"/>
                  </a:solidFill>
                  <a:latin typeface="Times New Roman" panose="02020603050405020304" pitchFamily="18" charset="0"/>
                  <a:ea typeface="宋体" panose="02010600030101010101" pitchFamily="2" charset="-122"/>
                  <a:cs typeface="隶书" panose="02010509060101010101" pitchFamily="49" charset="-122"/>
                </a:rPr>
                <a:t>设计雨量计算</a:t>
              </a:r>
              <a:endParaRPr lang="zh-CN" altLang="zh-CN" sz="1200" dirty="0"/>
            </a:p>
            <a:p>
              <a:pPr defTabSz="685800" eaLnBrk="0" fontAlgn="base" hangingPunct="0">
                <a:spcBef>
                  <a:spcPct val="0"/>
                </a:spcBef>
                <a:spcAft>
                  <a:spcPct val="0"/>
                </a:spcAft>
              </a:pPr>
              <a:endParaRPr lang="zh-CN" altLang="zh-CN" sz="3200" dirty="0">
                <a:latin typeface="Arial" panose="020B0604020202020204" pitchFamily="34" charset="0"/>
              </a:endParaRPr>
            </a:p>
          </p:txBody>
        </p:sp>
        <p:sp>
          <p:nvSpPr>
            <p:cNvPr id="45" name="Rectangle 72"/>
            <p:cNvSpPr>
              <a:spLocks noChangeArrowheads="1"/>
            </p:cNvSpPr>
            <p:nvPr/>
          </p:nvSpPr>
          <p:spPr bwMode="auto">
            <a:xfrm>
              <a:off x="3990" y="10826"/>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水系规划</a:t>
              </a:r>
              <a:endParaRPr lang="zh-CN" altLang="zh-CN" sz="1200"/>
            </a:p>
            <a:p>
              <a:pPr defTabSz="685800" eaLnBrk="0" fontAlgn="base" hangingPunct="0">
                <a:spcBef>
                  <a:spcPct val="0"/>
                </a:spcBef>
                <a:spcAft>
                  <a:spcPct val="0"/>
                </a:spcAft>
              </a:pPr>
              <a:endParaRPr lang="zh-CN" altLang="zh-CN" sz="3200">
                <a:latin typeface="Arial" panose="020B0604020202020204" pitchFamily="34" charset="0"/>
              </a:endParaRPr>
            </a:p>
          </p:txBody>
        </p:sp>
        <p:sp>
          <p:nvSpPr>
            <p:cNvPr id="46" name="Rectangle 71"/>
            <p:cNvSpPr>
              <a:spLocks noChangeArrowheads="1"/>
            </p:cNvSpPr>
            <p:nvPr/>
          </p:nvSpPr>
          <p:spPr bwMode="auto">
            <a:xfrm>
              <a:off x="4005" y="12059"/>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排涝计算</a:t>
              </a:r>
              <a:endParaRPr lang="zh-CN" altLang="zh-CN" sz="1200"/>
            </a:p>
            <a:p>
              <a:pPr defTabSz="685800" eaLnBrk="0" fontAlgn="base" hangingPunct="0">
                <a:spcBef>
                  <a:spcPct val="0"/>
                </a:spcBef>
                <a:spcAft>
                  <a:spcPct val="0"/>
                </a:spcAft>
              </a:pPr>
              <a:endParaRPr lang="zh-CN" altLang="zh-CN" sz="3200">
                <a:latin typeface="Arial" panose="020B0604020202020204" pitchFamily="34" charset="0"/>
              </a:endParaRPr>
            </a:p>
          </p:txBody>
        </p:sp>
        <p:sp>
          <p:nvSpPr>
            <p:cNvPr id="47" name="Rectangle 70"/>
            <p:cNvSpPr>
              <a:spLocks noChangeArrowheads="1"/>
            </p:cNvSpPr>
            <p:nvPr/>
          </p:nvSpPr>
          <p:spPr bwMode="auto">
            <a:xfrm>
              <a:off x="7500" y="12044"/>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水文水利计算</a:t>
              </a:r>
              <a:endParaRPr lang="zh-CN" altLang="zh-CN" sz="1200"/>
            </a:p>
            <a:p>
              <a:pPr defTabSz="685800" eaLnBrk="0" fontAlgn="base" hangingPunct="0">
                <a:spcBef>
                  <a:spcPct val="0"/>
                </a:spcBef>
                <a:spcAft>
                  <a:spcPct val="0"/>
                </a:spcAft>
              </a:pPr>
              <a:endParaRPr lang="zh-CN" altLang="zh-CN" sz="3200">
                <a:latin typeface="Arial" panose="020B0604020202020204" pitchFamily="34" charset="0"/>
              </a:endParaRPr>
            </a:p>
          </p:txBody>
        </p:sp>
        <p:sp>
          <p:nvSpPr>
            <p:cNvPr id="48" name="Rectangle 69"/>
            <p:cNvSpPr>
              <a:spLocks noChangeArrowheads="1"/>
            </p:cNvSpPr>
            <p:nvPr/>
          </p:nvSpPr>
          <p:spPr bwMode="auto">
            <a:xfrm>
              <a:off x="5670" y="12965"/>
              <a:ext cx="198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dirty="0">
                  <a:solidFill>
                    <a:srgbClr val="000000"/>
                  </a:solidFill>
                  <a:latin typeface="Times New Roman" panose="02020603050405020304" pitchFamily="18" charset="0"/>
                  <a:ea typeface="宋体" panose="02010600030101010101" pitchFamily="2" charset="-122"/>
                  <a:cs typeface="隶书" panose="02010509060101010101" pitchFamily="49" charset="-122"/>
                </a:rPr>
                <a:t>防洪排涝工程方案</a:t>
              </a:r>
              <a:endParaRPr lang="zh-CN" altLang="zh-CN" sz="1200" dirty="0"/>
            </a:p>
            <a:p>
              <a:pPr defTabSz="685800" eaLnBrk="0" fontAlgn="base" hangingPunct="0">
                <a:spcBef>
                  <a:spcPct val="0"/>
                </a:spcBef>
                <a:spcAft>
                  <a:spcPct val="0"/>
                </a:spcAft>
              </a:pPr>
              <a:endParaRPr lang="zh-CN" altLang="zh-CN" sz="3200" dirty="0">
                <a:latin typeface="Arial" panose="020B0604020202020204" pitchFamily="34" charset="0"/>
              </a:endParaRPr>
            </a:p>
          </p:txBody>
        </p:sp>
        <p:sp>
          <p:nvSpPr>
            <p:cNvPr id="49" name="Rectangle 68"/>
            <p:cNvSpPr>
              <a:spLocks noChangeArrowheads="1"/>
            </p:cNvSpPr>
            <p:nvPr/>
          </p:nvSpPr>
          <p:spPr bwMode="auto">
            <a:xfrm>
              <a:off x="5850" y="13634"/>
              <a:ext cx="1620" cy="342"/>
            </a:xfrm>
            <a:prstGeom prst="rect">
              <a:avLst/>
            </a:prstGeom>
            <a:solidFill>
              <a:srgbClr val="FFFFFF"/>
            </a:solidFill>
            <a:ln w="9525">
              <a:solidFill>
                <a:srgbClr val="000000"/>
              </a:solidFill>
              <a:miter lim="800000"/>
              <a:headEnd/>
              <a:tailEnd/>
            </a:ln>
          </p:spPr>
          <p:txBody>
            <a:bodyPr vert="horz" wrap="square" lIns="0" tIns="0" rIns="0" bIns="0" numCol="1" anchor="t" anchorCtr="0" compatLnSpc="1">
              <a:prstTxWarp prst="textNoShape">
                <a:avLst/>
              </a:prstTxWarp>
            </a:bodyPr>
            <a:lstStyle/>
            <a:p>
              <a:pPr algn="ctr" defTabSz="685800" eaLnBrk="0" fontAlgn="base" hangingPunct="0">
                <a:spcBef>
                  <a:spcPct val="0"/>
                </a:spcBef>
                <a:spcAft>
                  <a:spcPct val="0"/>
                </a:spcAft>
              </a:pPr>
              <a:r>
                <a:rPr lang="zh-CN" altLang="zh-CN" sz="1400">
                  <a:solidFill>
                    <a:srgbClr val="000000"/>
                  </a:solidFill>
                  <a:latin typeface="Times New Roman" panose="02020603050405020304" pitchFamily="18" charset="0"/>
                  <a:ea typeface="宋体" panose="02010600030101010101" pitchFamily="2" charset="-122"/>
                  <a:cs typeface="隶书" panose="02010509060101010101" pitchFamily="49" charset="-122"/>
                </a:rPr>
                <a:t>实施计划</a:t>
              </a:r>
              <a:endParaRPr lang="zh-CN" altLang="zh-CN" sz="3200">
                <a:latin typeface="Arial" panose="020B0604020202020204" pitchFamily="34" charset="0"/>
              </a:endParaRPr>
            </a:p>
          </p:txBody>
        </p:sp>
        <p:sp>
          <p:nvSpPr>
            <p:cNvPr id="50" name="Line 67"/>
            <p:cNvSpPr>
              <a:spLocks noChangeShapeType="1"/>
            </p:cNvSpPr>
            <p:nvPr/>
          </p:nvSpPr>
          <p:spPr bwMode="auto">
            <a:xfrm>
              <a:off x="5925" y="9257"/>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1" name="Line 66"/>
            <p:cNvSpPr>
              <a:spLocks noChangeShapeType="1"/>
            </p:cNvSpPr>
            <p:nvPr/>
          </p:nvSpPr>
          <p:spPr bwMode="auto">
            <a:xfrm>
              <a:off x="3584" y="9471"/>
              <a:ext cx="468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2" name="Line 65"/>
            <p:cNvSpPr>
              <a:spLocks noChangeShapeType="1"/>
            </p:cNvSpPr>
            <p:nvPr/>
          </p:nvSpPr>
          <p:spPr bwMode="auto">
            <a:xfrm>
              <a:off x="5924" y="9527"/>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3" name="Line 64"/>
            <p:cNvSpPr>
              <a:spLocks noChangeShapeType="1"/>
            </p:cNvSpPr>
            <p:nvPr/>
          </p:nvSpPr>
          <p:spPr bwMode="auto">
            <a:xfrm>
              <a:off x="8279" y="9542"/>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4" name="Line 63"/>
            <p:cNvSpPr>
              <a:spLocks noChangeShapeType="1"/>
            </p:cNvSpPr>
            <p:nvPr/>
          </p:nvSpPr>
          <p:spPr bwMode="auto">
            <a:xfrm>
              <a:off x="3600" y="9548"/>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5" name="Line 62"/>
            <p:cNvSpPr>
              <a:spLocks noChangeShapeType="1"/>
            </p:cNvSpPr>
            <p:nvPr/>
          </p:nvSpPr>
          <p:spPr bwMode="auto">
            <a:xfrm>
              <a:off x="3600" y="10223"/>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6" name="Line 61"/>
            <p:cNvSpPr>
              <a:spLocks noChangeShapeType="1"/>
            </p:cNvSpPr>
            <p:nvPr/>
          </p:nvSpPr>
          <p:spPr bwMode="auto">
            <a:xfrm>
              <a:off x="5925" y="10208"/>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7" name="Line 60"/>
            <p:cNvSpPr>
              <a:spLocks noChangeShapeType="1"/>
            </p:cNvSpPr>
            <p:nvPr/>
          </p:nvSpPr>
          <p:spPr bwMode="auto">
            <a:xfrm>
              <a:off x="3600" y="10505"/>
              <a:ext cx="234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8" name="Line 59"/>
            <p:cNvSpPr>
              <a:spLocks noChangeShapeType="1"/>
            </p:cNvSpPr>
            <p:nvPr/>
          </p:nvSpPr>
          <p:spPr bwMode="auto">
            <a:xfrm>
              <a:off x="4800" y="10507"/>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59" name="Line 58"/>
            <p:cNvSpPr>
              <a:spLocks noChangeShapeType="1"/>
            </p:cNvSpPr>
            <p:nvPr/>
          </p:nvSpPr>
          <p:spPr bwMode="auto">
            <a:xfrm>
              <a:off x="4799" y="11167"/>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0" name="Line 57"/>
            <p:cNvSpPr>
              <a:spLocks noChangeShapeType="1"/>
            </p:cNvSpPr>
            <p:nvPr/>
          </p:nvSpPr>
          <p:spPr bwMode="auto">
            <a:xfrm>
              <a:off x="4800" y="11456"/>
              <a:ext cx="351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1" name="Line 56"/>
            <p:cNvSpPr>
              <a:spLocks noChangeShapeType="1"/>
            </p:cNvSpPr>
            <p:nvPr/>
          </p:nvSpPr>
          <p:spPr bwMode="auto">
            <a:xfrm>
              <a:off x="8295" y="10193"/>
              <a:ext cx="1" cy="124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2" name="Line 55"/>
            <p:cNvSpPr>
              <a:spLocks noChangeShapeType="1"/>
            </p:cNvSpPr>
            <p:nvPr/>
          </p:nvSpPr>
          <p:spPr bwMode="auto">
            <a:xfrm>
              <a:off x="6644" y="11449"/>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3" name="Line 54"/>
            <p:cNvSpPr>
              <a:spLocks noChangeShapeType="1"/>
            </p:cNvSpPr>
            <p:nvPr/>
          </p:nvSpPr>
          <p:spPr bwMode="auto">
            <a:xfrm>
              <a:off x="4800" y="11741"/>
              <a:ext cx="351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4" name="Line 53"/>
            <p:cNvSpPr>
              <a:spLocks noChangeShapeType="1"/>
            </p:cNvSpPr>
            <p:nvPr/>
          </p:nvSpPr>
          <p:spPr bwMode="auto">
            <a:xfrm>
              <a:off x="4799" y="11737"/>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5" name="Line 52"/>
            <p:cNvSpPr>
              <a:spLocks noChangeShapeType="1"/>
            </p:cNvSpPr>
            <p:nvPr/>
          </p:nvSpPr>
          <p:spPr bwMode="auto">
            <a:xfrm>
              <a:off x="8309" y="11737"/>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6" name="Line 51"/>
            <p:cNvSpPr>
              <a:spLocks noChangeShapeType="1"/>
            </p:cNvSpPr>
            <p:nvPr/>
          </p:nvSpPr>
          <p:spPr bwMode="auto">
            <a:xfrm>
              <a:off x="4815" y="12677"/>
              <a:ext cx="351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7" name="Line 50"/>
            <p:cNvSpPr>
              <a:spLocks noChangeShapeType="1"/>
            </p:cNvSpPr>
            <p:nvPr/>
          </p:nvSpPr>
          <p:spPr bwMode="auto">
            <a:xfrm>
              <a:off x="4815" y="12394"/>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8" name="Line 49"/>
            <p:cNvSpPr>
              <a:spLocks noChangeShapeType="1"/>
            </p:cNvSpPr>
            <p:nvPr/>
          </p:nvSpPr>
          <p:spPr bwMode="auto">
            <a:xfrm>
              <a:off x="8324" y="12379"/>
              <a:ext cx="1" cy="28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69" name="Line 48"/>
            <p:cNvSpPr>
              <a:spLocks noChangeShapeType="1"/>
            </p:cNvSpPr>
            <p:nvPr/>
          </p:nvSpPr>
          <p:spPr bwMode="auto">
            <a:xfrm>
              <a:off x="6659" y="12670"/>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sp>
          <p:nvSpPr>
            <p:cNvPr id="70" name="Line 47"/>
            <p:cNvSpPr>
              <a:spLocks noChangeShapeType="1"/>
            </p:cNvSpPr>
            <p:nvPr/>
          </p:nvSpPr>
          <p:spPr bwMode="auto">
            <a:xfrm>
              <a:off x="6675" y="13321"/>
              <a:ext cx="1" cy="283"/>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vert="horz" wrap="square" lIns="68580" tIns="34290" rIns="68580" bIns="34290" numCol="1" anchor="t" anchorCtr="0" compatLnSpc="1">
              <a:prstTxWarp prst="textNoShape">
                <a:avLst/>
              </a:prstTxWarp>
            </a:bodyPr>
            <a:lstStyle/>
            <a:p>
              <a:endParaRPr lang="zh-CN" altLang="en-US" sz="3200"/>
            </a:p>
          </p:txBody>
        </p:sp>
      </p:grpSp>
      <p:sp>
        <p:nvSpPr>
          <p:cNvPr id="71" name="Rectangle 88"/>
          <p:cNvSpPr>
            <a:spLocks noChangeArrowheads="1"/>
          </p:cNvSpPr>
          <p:nvPr/>
        </p:nvSpPr>
        <p:spPr bwMode="auto">
          <a:xfrm>
            <a:off x="0" y="3759423"/>
            <a:ext cx="9038844" cy="5616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0" tIns="34290" rIns="68580" bIns="34290" numCol="1" anchor="ctr" anchorCtr="0" compatLnSpc="1">
            <a:prstTxWarp prst="textNoShape">
              <a:avLst/>
            </a:prstTxWarp>
            <a:spAutoFit/>
          </a:bodyPr>
          <a:lstStyle/>
          <a:p>
            <a:endParaRPr lang="zh-CN" altLang="en-US" sz="3200"/>
          </a:p>
        </p:txBody>
      </p:sp>
      <p:sp>
        <p:nvSpPr>
          <p:cNvPr id="35" name="标题 1"/>
          <p:cNvSpPr>
            <a:spLocks noGrp="1"/>
          </p:cNvSpPr>
          <p:nvPr>
            <p:ph type="title"/>
          </p:nvPr>
        </p:nvSpPr>
        <p:spPr>
          <a:xfrm>
            <a:off x="628650" y="365126"/>
            <a:ext cx="7886700" cy="946513"/>
          </a:xfrm>
        </p:spPr>
        <p:txBody>
          <a:bodyPr>
            <a:normAutofit/>
          </a:bodyPr>
          <a:lstStyle/>
          <a:p>
            <a:r>
              <a:rPr lang="zh-CN" altLang="en-US" dirty="0" smtClean="0"/>
              <a:t>规划流程</a:t>
            </a:r>
            <a:endParaRPr lang="zh-CN" altLang="en-US" dirty="0"/>
          </a:p>
        </p:txBody>
      </p:sp>
      <p:sp>
        <p:nvSpPr>
          <p:cNvPr id="2" name="矩形 1"/>
          <p:cNvSpPr/>
          <p:nvPr/>
        </p:nvSpPr>
        <p:spPr>
          <a:xfrm>
            <a:off x="1173627" y="2159153"/>
            <a:ext cx="1042869" cy="58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收集基础资料</a:t>
            </a:r>
            <a:endParaRPr lang="zh-CN" altLang="en-US" dirty="0"/>
          </a:p>
        </p:txBody>
      </p:sp>
      <p:sp>
        <p:nvSpPr>
          <p:cNvPr id="37" name="矩形 36"/>
          <p:cNvSpPr/>
          <p:nvPr/>
        </p:nvSpPr>
        <p:spPr>
          <a:xfrm>
            <a:off x="1173627" y="3032633"/>
            <a:ext cx="1042869" cy="58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确定防洪标准</a:t>
            </a:r>
            <a:endParaRPr lang="zh-CN" altLang="en-US" dirty="0"/>
          </a:p>
        </p:txBody>
      </p:sp>
      <p:sp>
        <p:nvSpPr>
          <p:cNvPr id="40" name="矩形 39"/>
          <p:cNvSpPr/>
          <p:nvPr/>
        </p:nvSpPr>
        <p:spPr>
          <a:xfrm>
            <a:off x="1173627" y="3940180"/>
            <a:ext cx="1042869" cy="58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拟定防洪方案</a:t>
            </a:r>
            <a:endParaRPr lang="zh-CN" altLang="en-US" dirty="0"/>
          </a:p>
        </p:txBody>
      </p:sp>
      <p:sp>
        <p:nvSpPr>
          <p:cNvPr id="72" name="矩形 71"/>
          <p:cNvSpPr/>
          <p:nvPr/>
        </p:nvSpPr>
        <p:spPr>
          <a:xfrm>
            <a:off x="1173627" y="4821217"/>
            <a:ext cx="1042869" cy="5894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方案最终审定</a:t>
            </a:r>
            <a:endParaRPr lang="zh-CN" altLang="en-US" dirty="0"/>
          </a:p>
        </p:txBody>
      </p:sp>
      <p:cxnSp>
        <p:nvCxnSpPr>
          <p:cNvPr id="4" name="直接箭头连接符 3"/>
          <p:cNvCxnSpPr>
            <a:stCxn id="2" idx="2"/>
            <a:endCxn id="37" idx="0"/>
          </p:cNvCxnSpPr>
          <p:nvPr/>
        </p:nvCxnSpPr>
        <p:spPr>
          <a:xfrm>
            <a:off x="1695062" y="2748601"/>
            <a:ext cx="0" cy="284032"/>
          </a:xfrm>
          <a:prstGeom prst="straightConnector1">
            <a:avLst/>
          </a:prstGeom>
          <a:ln w="19050">
            <a:solidFill>
              <a:schemeClr val="accent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a:stCxn id="37" idx="2"/>
            <a:endCxn id="40" idx="0"/>
          </p:cNvCxnSpPr>
          <p:nvPr/>
        </p:nvCxnSpPr>
        <p:spPr>
          <a:xfrm>
            <a:off x="1695062" y="3622081"/>
            <a:ext cx="0" cy="318099"/>
          </a:xfrm>
          <a:prstGeom prst="straightConnector1">
            <a:avLst/>
          </a:prstGeom>
          <a:ln w="19050">
            <a:solidFill>
              <a:schemeClr val="accent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p:cNvCxnSpPr>
            <a:stCxn id="40" idx="2"/>
            <a:endCxn id="72" idx="0"/>
          </p:cNvCxnSpPr>
          <p:nvPr/>
        </p:nvCxnSpPr>
        <p:spPr>
          <a:xfrm>
            <a:off x="1695062" y="4529628"/>
            <a:ext cx="0" cy="291589"/>
          </a:xfrm>
          <a:prstGeom prst="straightConnector1">
            <a:avLst/>
          </a:prstGeom>
          <a:ln w="19050">
            <a:solidFill>
              <a:schemeClr val="accent1">
                <a:lumMod val="50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642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circle(in)">
                                      <p:cBhvr>
                                        <p:cTn id="7" dur="20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防洪标准</a:t>
            </a:r>
            <a:endParaRPr lang="zh-CN" altLang="en-US" dirty="0"/>
          </a:p>
        </p:txBody>
      </p:sp>
      <p:sp>
        <p:nvSpPr>
          <p:cNvPr id="3" name="内容占位符 2"/>
          <p:cNvSpPr>
            <a:spLocks noGrp="1"/>
          </p:cNvSpPr>
          <p:nvPr>
            <p:ph idx="4294967295"/>
          </p:nvPr>
        </p:nvSpPr>
        <p:spPr>
          <a:xfrm>
            <a:off x="801044" y="1627739"/>
            <a:ext cx="7337871" cy="2354813"/>
          </a:xfrm>
        </p:spPr>
        <p:txBody>
          <a:bodyPr>
            <a:noAutofit/>
          </a:bodyPr>
          <a:lstStyle/>
          <a:p>
            <a:r>
              <a:rPr lang="zh-CN" altLang="en-US" sz="1800" dirty="0"/>
              <a:t>根据</a:t>
            </a:r>
            <a:r>
              <a:rPr lang="en-US" altLang="zh-CN" sz="1800" dirty="0"/>
              <a:t>《</a:t>
            </a:r>
            <a:r>
              <a:rPr lang="zh-CN" altLang="en-US" sz="1800" dirty="0"/>
              <a:t>防洪标准</a:t>
            </a:r>
            <a:r>
              <a:rPr lang="en-US" altLang="zh-CN" sz="1800" dirty="0"/>
              <a:t>》</a:t>
            </a:r>
            <a:r>
              <a:rPr lang="zh-CN" altLang="en-US" sz="1800" dirty="0"/>
              <a:t>，各防护区的防洪标准，应根据其重要性、洪水危害</a:t>
            </a:r>
            <a:r>
              <a:rPr lang="zh-CN" altLang="en-US" sz="1800" dirty="0" smtClean="0"/>
              <a:t>程度和</a:t>
            </a:r>
            <a:r>
              <a:rPr lang="zh-CN" altLang="en-US" sz="1800" dirty="0"/>
              <a:t>防护区非农业人口的数量，按规定分别确定。依据</a:t>
            </a:r>
            <a:r>
              <a:rPr lang="en-US" altLang="zh-CN" sz="1800" dirty="0"/>
              <a:t>《</a:t>
            </a:r>
            <a:r>
              <a:rPr lang="zh-CN" altLang="en-US" sz="1800" dirty="0"/>
              <a:t>防洪标准</a:t>
            </a:r>
            <a:r>
              <a:rPr lang="en-US" altLang="zh-CN" sz="1800" dirty="0"/>
              <a:t>》</a:t>
            </a:r>
            <a:r>
              <a:rPr lang="zh-CN" altLang="en-US" sz="1800" dirty="0"/>
              <a:t>，扬州市主</a:t>
            </a:r>
            <a:r>
              <a:rPr lang="zh-CN" altLang="en-US" sz="1800" dirty="0" smtClean="0"/>
              <a:t>城区</a:t>
            </a:r>
            <a:r>
              <a:rPr lang="zh-CN" altLang="en-US" sz="1800" dirty="0"/>
              <a:t>（防洪</a:t>
            </a:r>
            <a:r>
              <a:rPr lang="en-US" altLang="zh-CN" sz="1800" dirty="0"/>
              <a:t>Ⅰ</a:t>
            </a:r>
            <a:r>
              <a:rPr lang="zh-CN" altLang="en-US" sz="1800" dirty="0"/>
              <a:t>区）、江都区（防洪</a:t>
            </a:r>
            <a:r>
              <a:rPr lang="en-US" altLang="zh-CN" sz="1800" dirty="0"/>
              <a:t>Ⅳ</a:t>
            </a:r>
            <a:r>
              <a:rPr lang="zh-CN" altLang="en-US" sz="1800" dirty="0"/>
              <a:t>区）为</a:t>
            </a:r>
            <a:r>
              <a:rPr lang="en-US" altLang="zh-CN" sz="1800" dirty="0"/>
              <a:t>Ⅱ</a:t>
            </a:r>
            <a:r>
              <a:rPr lang="zh-CN" altLang="en-US" sz="1800" dirty="0"/>
              <a:t>等 “重要的城市”，防洪标准</a:t>
            </a:r>
            <a:r>
              <a:rPr lang="en-US" altLang="zh-CN" sz="1800" dirty="0" smtClean="0"/>
              <a:t>100</a:t>
            </a:r>
            <a:r>
              <a:rPr lang="zh-CN" altLang="en-US" sz="1800" dirty="0" smtClean="0"/>
              <a:t>年</a:t>
            </a:r>
            <a:r>
              <a:rPr lang="zh-CN" altLang="en-US" sz="1800" dirty="0"/>
              <a:t>一遇，其中山洪防治标准为 </a:t>
            </a:r>
            <a:r>
              <a:rPr lang="en-US" altLang="zh-CN" sz="1800" dirty="0"/>
              <a:t>20 </a:t>
            </a:r>
            <a:r>
              <a:rPr lang="zh-CN" altLang="en-US" sz="1800" dirty="0"/>
              <a:t>年一遇；北洲区（防洪</a:t>
            </a:r>
            <a:r>
              <a:rPr lang="en-US" altLang="zh-CN" sz="1800" dirty="0"/>
              <a:t>Ⅱ</a:t>
            </a:r>
            <a:r>
              <a:rPr lang="zh-CN" altLang="en-US" sz="1800" dirty="0"/>
              <a:t>区）为</a:t>
            </a:r>
            <a:r>
              <a:rPr lang="en-US" altLang="zh-CN" sz="1800" dirty="0"/>
              <a:t>Ⅲ</a:t>
            </a:r>
            <a:r>
              <a:rPr lang="zh-CN" altLang="en-US" sz="1800" dirty="0"/>
              <a:t>等 “中等城 市”， 生态科技新区（防洪</a:t>
            </a:r>
            <a:r>
              <a:rPr lang="en-US" altLang="zh-CN" sz="1800" dirty="0"/>
              <a:t>Ⅵ</a:t>
            </a:r>
            <a:r>
              <a:rPr lang="zh-CN" altLang="en-US" sz="1800" dirty="0"/>
              <a:t>区）为</a:t>
            </a:r>
            <a:r>
              <a:rPr lang="en-US" altLang="zh-CN" sz="1800" dirty="0"/>
              <a:t>Ⅳ</a:t>
            </a:r>
            <a:r>
              <a:rPr lang="zh-CN" altLang="en-US" sz="1800" dirty="0"/>
              <a:t>等“一般城镇”，防洪标准均采用 </a:t>
            </a:r>
            <a:r>
              <a:rPr lang="en-US" altLang="zh-CN" sz="1800" dirty="0"/>
              <a:t>50 </a:t>
            </a:r>
            <a:r>
              <a:rPr lang="zh-CN" altLang="en-US" sz="1800" dirty="0"/>
              <a:t>年一 遇</a:t>
            </a:r>
          </a:p>
        </p:txBody>
      </p:sp>
      <p:pic>
        <p:nvPicPr>
          <p:cNvPr id="4" name="图片 3"/>
          <p:cNvPicPr>
            <a:picLocks noChangeAspect="1"/>
          </p:cNvPicPr>
          <p:nvPr/>
        </p:nvPicPr>
        <p:blipFill>
          <a:blip r:embed="rId2"/>
          <a:stretch>
            <a:fillRect/>
          </a:stretch>
        </p:blipFill>
        <p:spPr>
          <a:xfrm>
            <a:off x="980521" y="2777049"/>
            <a:ext cx="6787155" cy="3738563"/>
          </a:xfrm>
          <a:prstGeom prst="rect">
            <a:avLst/>
          </a:prstGeom>
        </p:spPr>
      </p:pic>
    </p:spTree>
    <p:extLst>
      <p:ext uri="{BB962C8B-B14F-4D97-AF65-F5344CB8AC3E}">
        <p14:creationId xmlns:p14="http://schemas.microsoft.com/office/powerpoint/2010/main" val="4166340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防洪分区划分</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710360" y="1624051"/>
            <a:ext cx="4856163" cy="3417888"/>
          </a:xfrm>
        </p:spPr>
      </p:pic>
    </p:spTree>
    <p:extLst>
      <p:ext uri="{BB962C8B-B14F-4D97-AF65-F5344CB8AC3E}">
        <p14:creationId xmlns:p14="http://schemas.microsoft.com/office/powerpoint/2010/main" val="4040142189"/>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治涝标准</a:t>
            </a:r>
            <a:endParaRPr lang="zh-CN" altLang="en-US" dirty="0"/>
          </a:p>
        </p:txBody>
      </p:sp>
      <p:sp>
        <p:nvSpPr>
          <p:cNvPr id="3" name="内容占位符 2"/>
          <p:cNvSpPr>
            <a:spLocks noGrp="1"/>
          </p:cNvSpPr>
          <p:nvPr>
            <p:ph idx="4294967295"/>
          </p:nvPr>
        </p:nvSpPr>
        <p:spPr>
          <a:xfrm>
            <a:off x="559220" y="1689598"/>
            <a:ext cx="7886700" cy="4351338"/>
          </a:xfrm>
        </p:spPr>
        <p:txBody>
          <a:bodyPr>
            <a:normAutofit/>
          </a:bodyPr>
          <a:lstStyle/>
          <a:p>
            <a:r>
              <a:rPr lang="zh-CN" altLang="en-US" sz="1800" dirty="0"/>
              <a:t>河道、泵站治涝标准：扬州市中心城区治涝标准为 </a:t>
            </a:r>
            <a:r>
              <a:rPr lang="en-US" altLang="zh-CN" sz="1800" dirty="0"/>
              <a:t>20</a:t>
            </a:r>
            <a:r>
              <a:rPr lang="zh-CN" altLang="en-US" sz="1800" dirty="0"/>
              <a:t>～</a:t>
            </a:r>
            <a:r>
              <a:rPr lang="en-US" altLang="zh-CN" sz="1800" dirty="0"/>
              <a:t>10 </a:t>
            </a:r>
            <a:r>
              <a:rPr lang="zh-CN" altLang="en-US" sz="1800" dirty="0"/>
              <a:t>年一遇。其中七河八岛片为生态区，治涝标准 </a:t>
            </a:r>
            <a:r>
              <a:rPr lang="en-US" altLang="zh-CN" sz="1800" dirty="0"/>
              <a:t>10 </a:t>
            </a:r>
            <a:r>
              <a:rPr lang="zh-CN" altLang="en-US" sz="1800" dirty="0"/>
              <a:t>年一遇，其余区域为 </a:t>
            </a:r>
            <a:r>
              <a:rPr lang="en-US" altLang="zh-CN" sz="1800" dirty="0"/>
              <a:t>20 </a:t>
            </a:r>
            <a:r>
              <a:rPr lang="zh-CN" altLang="en-US" sz="1800" dirty="0"/>
              <a:t>年一遇。采用最大 </a:t>
            </a:r>
            <a:r>
              <a:rPr lang="en-US" altLang="zh-CN" sz="1800" dirty="0"/>
              <a:t>24h </a:t>
            </a:r>
            <a:r>
              <a:rPr lang="zh-CN" altLang="en-US" sz="1800" dirty="0"/>
              <a:t>设计雨量，雨后 </a:t>
            </a:r>
            <a:r>
              <a:rPr lang="en-US" altLang="zh-CN" sz="1800" dirty="0"/>
              <a:t>1 </a:t>
            </a:r>
            <a:r>
              <a:rPr lang="zh-CN" altLang="en-US" sz="1800" dirty="0"/>
              <a:t>天排出，并控制河道设计水位不超过内河控制最高水位。具体 指标为：中心城区的河道、涵闸按 </a:t>
            </a:r>
            <a:r>
              <a:rPr lang="en-US" altLang="zh-CN" sz="1800" dirty="0"/>
              <a:t>20 </a:t>
            </a:r>
            <a:r>
              <a:rPr lang="zh-CN" altLang="en-US" sz="1800" dirty="0"/>
              <a:t>年一遇标准设计。泵站抽排标准：圩区 </a:t>
            </a:r>
            <a:r>
              <a:rPr lang="en-US" altLang="zh-CN" sz="1800" dirty="0" smtClean="0"/>
              <a:t>20</a:t>
            </a:r>
            <a:r>
              <a:rPr lang="zh-CN" altLang="en-US" sz="1800" dirty="0" smtClean="0"/>
              <a:t>年</a:t>
            </a:r>
            <a:r>
              <a:rPr lang="zh-CN" altLang="en-US" sz="1800" dirty="0"/>
              <a:t>一遇；平原区因地位重要或地面高程较低必须辅以抽排的区域，泵站设置</a:t>
            </a:r>
            <a:r>
              <a:rPr lang="zh-CN" altLang="en-US" sz="1800" dirty="0" smtClean="0"/>
              <a:t>原则上</a:t>
            </a:r>
            <a:r>
              <a:rPr lang="zh-CN" altLang="en-US" sz="1800" dirty="0"/>
              <a:t>按 </a:t>
            </a:r>
            <a:r>
              <a:rPr lang="en-US" altLang="zh-CN" sz="1800" dirty="0"/>
              <a:t>10 </a:t>
            </a:r>
            <a:r>
              <a:rPr lang="zh-CN" altLang="en-US" sz="1800" dirty="0"/>
              <a:t>年一遇标准配置，但有特殊水位控制要求或人口密集、经济总量大、一 旦受灾损失严重的区域可按 </a:t>
            </a:r>
            <a:r>
              <a:rPr lang="en-US" altLang="zh-CN" sz="1800" dirty="0"/>
              <a:t>20 </a:t>
            </a:r>
            <a:r>
              <a:rPr lang="zh-CN" altLang="en-US" sz="1800" dirty="0"/>
              <a:t>年一遇标准设站。 </a:t>
            </a:r>
          </a:p>
        </p:txBody>
      </p:sp>
    </p:spTree>
    <p:extLst>
      <p:ext uri="{BB962C8B-B14F-4D97-AF65-F5344CB8AC3E}">
        <p14:creationId xmlns:p14="http://schemas.microsoft.com/office/powerpoint/2010/main" val="3242909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洪水频率、重现期与洪水等级</a:t>
            </a:r>
            <a:endParaRPr lang="zh-CN" altLang="en-US" dirty="0"/>
          </a:p>
        </p:txBody>
      </p:sp>
      <p:sp>
        <p:nvSpPr>
          <p:cNvPr id="3" name="内容占位符 2"/>
          <p:cNvSpPr>
            <a:spLocks noGrp="1"/>
          </p:cNvSpPr>
          <p:nvPr>
            <p:ph idx="4294967295"/>
          </p:nvPr>
        </p:nvSpPr>
        <p:spPr>
          <a:xfrm>
            <a:off x="628650" y="1621887"/>
            <a:ext cx="6446838" cy="4249737"/>
          </a:xfrm>
        </p:spPr>
        <p:txBody>
          <a:bodyPr>
            <a:normAutofit/>
          </a:bodyPr>
          <a:lstStyle/>
          <a:p>
            <a:pPr lvl="1"/>
            <a:r>
              <a:rPr lang="zh-CN" altLang="en-US" sz="2250" dirty="0" smtClean="0">
                <a:solidFill>
                  <a:srgbClr val="FF0000"/>
                </a:solidFill>
              </a:rPr>
              <a:t>洪水频率</a:t>
            </a:r>
            <a:r>
              <a:rPr lang="zh-CN" altLang="en-US" sz="2250" dirty="0"/>
              <a:t>是指洪水的要素在已掌握的洪水资料系列中实际出现的次数与总次数只比，常以百分比表示。</a:t>
            </a:r>
            <a:endParaRPr lang="en-US" altLang="zh-CN" sz="2250" dirty="0"/>
          </a:p>
          <a:p>
            <a:pPr lvl="1"/>
            <a:r>
              <a:rPr lang="zh-CN" altLang="en-US" sz="2250" dirty="0">
                <a:solidFill>
                  <a:srgbClr val="FF0000"/>
                </a:solidFill>
              </a:rPr>
              <a:t>重现期</a:t>
            </a:r>
            <a:r>
              <a:rPr lang="zh-CN" altLang="en-US" sz="2250" dirty="0"/>
              <a:t>是指随机变量大于或等于某一数值评价多少年一遇的年距。</a:t>
            </a:r>
            <a:endParaRPr lang="en-US" altLang="zh-CN" sz="2250" dirty="0"/>
          </a:p>
          <a:p>
            <a:pPr lvl="1"/>
            <a:r>
              <a:rPr lang="zh-CN" altLang="en-US" sz="2250" dirty="0">
                <a:solidFill>
                  <a:srgbClr val="FF0000"/>
                </a:solidFill>
              </a:rPr>
              <a:t>洪水等级</a:t>
            </a:r>
            <a:r>
              <a:rPr lang="zh-CN" altLang="en-US" sz="2250" dirty="0"/>
              <a:t>是衡量洪水大小的一个标准，是确定防洪工程建设规模的重要依据。我国依据洪水重现期将洪水分为</a:t>
            </a:r>
            <a:r>
              <a:rPr lang="en-US" altLang="zh-CN" sz="2250" dirty="0"/>
              <a:t>12</a:t>
            </a:r>
            <a:r>
              <a:rPr lang="zh-CN" altLang="en-US" sz="2250" dirty="0"/>
              <a:t>个等级。</a:t>
            </a:r>
          </a:p>
        </p:txBody>
      </p:sp>
    </p:spTree>
    <p:extLst>
      <p:ext uri="{BB962C8B-B14F-4D97-AF65-F5344CB8AC3E}">
        <p14:creationId xmlns:p14="http://schemas.microsoft.com/office/powerpoint/2010/main" val="12211314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circle(in)">
                                      <p:cBhvr>
                                        <p:cTn id="10" dur="2000"/>
                                        <p:tgtEl>
                                          <p:spTgt spid="3">
                                            <p:txEl>
                                              <p:pRg st="1" end="1"/>
                                            </p:txEl>
                                          </p:spTgt>
                                        </p:tgtEl>
                                      </p:cBhvr>
                                    </p:animEffect>
                                  </p:childTnLst>
                                </p:cTn>
                              </p:par>
                              <p:par>
                                <p:cTn id="11" presetID="6" presetClass="entr" presetSubtype="16"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circle(in)">
                                      <p:cBhvr>
                                        <p:cTn id="13" dur="20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水文分析</a:t>
            </a:r>
            <a:endParaRPr lang="zh-CN" altLang="en-US" dirty="0"/>
          </a:p>
        </p:txBody>
      </p:sp>
      <p:sp>
        <p:nvSpPr>
          <p:cNvPr id="3" name="内容占位符 2"/>
          <p:cNvSpPr>
            <a:spLocks noGrp="1"/>
          </p:cNvSpPr>
          <p:nvPr>
            <p:ph idx="4294967295"/>
          </p:nvPr>
        </p:nvSpPr>
        <p:spPr>
          <a:xfrm>
            <a:off x="566777" y="1760839"/>
            <a:ext cx="6446838" cy="960438"/>
          </a:xfrm>
        </p:spPr>
        <p:txBody>
          <a:bodyPr>
            <a:noAutofit/>
          </a:bodyPr>
          <a:lstStyle/>
          <a:p>
            <a:r>
              <a:rPr lang="zh-CN" altLang="en-US" sz="1800" dirty="0" smtClean="0"/>
              <a:t>防洪水文分析</a:t>
            </a:r>
            <a:endParaRPr lang="en-US" altLang="zh-CN" sz="1800" dirty="0" smtClean="0"/>
          </a:p>
          <a:p>
            <a:pPr lvl="1"/>
            <a:r>
              <a:rPr lang="zh-CN" altLang="en-US" sz="1800" dirty="0"/>
              <a:t>中心城区地跨江淮流域，外围的长江、淮河系过境洪水，其防洪设计水（潮</a:t>
            </a:r>
            <a:r>
              <a:rPr lang="zh-CN" altLang="en-US" sz="1800" dirty="0" smtClean="0"/>
              <a:t>）位</a:t>
            </a:r>
            <a:r>
              <a:rPr lang="zh-CN" altLang="en-US" sz="1800" dirty="0"/>
              <a:t>，省有关部门已明确提出，必须作为江淮沿线防洪工程设计的依据坚决执行。 </a:t>
            </a:r>
          </a:p>
        </p:txBody>
      </p:sp>
      <p:pic>
        <p:nvPicPr>
          <p:cNvPr id="5" name="图片 4"/>
          <p:cNvPicPr>
            <a:picLocks noChangeAspect="1"/>
          </p:cNvPicPr>
          <p:nvPr/>
        </p:nvPicPr>
        <p:blipFill>
          <a:blip r:embed="rId2"/>
          <a:stretch>
            <a:fillRect/>
          </a:stretch>
        </p:blipFill>
        <p:spPr>
          <a:xfrm>
            <a:off x="1042980" y="2978436"/>
            <a:ext cx="5377543" cy="2305153"/>
          </a:xfrm>
          <a:prstGeom prst="rect">
            <a:avLst/>
          </a:prstGeom>
        </p:spPr>
      </p:pic>
    </p:spTree>
    <p:extLst>
      <p:ext uri="{BB962C8B-B14F-4D97-AF65-F5344CB8AC3E}">
        <p14:creationId xmlns:p14="http://schemas.microsoft.com/office/powerpoint/2010/main" val="275582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防洪规划</a:t>
            </a:r>
            <a:endParaRPr lang="zh-CN" altLang="en-US" dirty="0"/>
          </a:p>
        </p:txBody>
      </p:sp>
      <p:sp>
        <p:nvSpPr>
          <p:cNvPr id="3" name="内容占位符 2"/>
          <p:cNvSpPr>
            <a:spLocks noGrp="1"/>
          </p:cNvSpPr>
          <p:nvPr>
            <p:ph idx="4294967295"/>
          </p:nvPr>
        </p:nvSpPr>
        <p:spPr>
          <a:xfrm>
            <a:off x="628650" y="1747044"/>
            <a:ext cx="6446838" cy="3436937"/>
          </a:xfrm>
        </p:spPr>
        <p:txBody>
          <a:bodyPr/>
          <a:lstStyle/>
          <a:p>
            <a:r>
              <a:rPr lang="zh-CN" altLang="en-US" sz="2100" dirty="0"/>
              <a:t>防洪工程体系</a:t>
            </a:r>
            <a:endParaRPr lang="en-US" altLang="zh-CN" sz="2100" dirty="0"/>
          </a:p>
          <a:p>
            <a:pPr lvl="1"/>
            <a:r>
              <a:rPr lang="zh-CN" altLang="en-US" sz="1350" dirty="0"/>
              <a:t>排洪干河治理</a:t>
            </a:r>
            <a:endParaRPr lang="en-US" altLang="zh-CN" sz="1350" dirty="0"/>
          </a:p>
          <a:p>
            <a:pPr lvl="2"/>
            <a:r>
              <a:rPr lang="zh-CN" altLang="en-US" sz="1200" dirty="0"/>
              <a:t>长江治理应根据长江流域防洪规划，对扬州段河道的六圩弯道、嘶马弯道进行系统加固，保持现有河势稳定。 </a:t>
            </a:r>
          </a:p>
          <a:p>
            <a:pPr lvl="2"/>
            <a:r>
              <a:rPr lang="zh-CN" altLang="en-US" sz="1200" dirty="0"/>
              <a:t>淮河入江水道治理应根据淮河流域防洪规划，对扬州归江河道的唐家院、羊尾巴等坍段进行系统加固，保持河势稳定。 </a:t>
            </a:r>
          </a:p>
          <a:p>
            <a:pPr lvl="2"/>
            <a:r>
              <a:rPr lang="zh-CN" altLang="en-US" sz="1200" dirty="0"/>
              <a:t>区域骨干河道治理主要对城区的乌塔沟、友谊河、槐泗河行洪河道进行拓浚整治</a:t>
            </a:r>
            <a:endParaRPr lang="en-US" altLang="zh-CN" sz="1200" dirty="0"/>
          </a:p>
          <a:p>
            <a:pPr lvl="1"/>
            <a:r>
              <a:rPr lang="zh-CN" altLang="en-US" sz="1350" dirty="0"/>
              <a:t>江河堤防工程</a:t>
            </a:r>
            <a:endParaRPr lang="en-US" altLang="zh-CN" sz="1350" dirty="0"/>
          </a:p>
          <a:p>
            <a:pPr lvl="2"/>
            <a:r>
              <a:rPr lang="zh-CN" altLang="en-US" sz="1200" dirty="0"/>
              <a:t>堤防级别</a:t>
            </a:r>
            <a:endParaRPr lang="en-US" altLang="zh-CN" sz="1200" dirty="0"/>
          </a:p>
          <a:p>
            <a:pPr lvl="2"/>
            <a:r>
              <a:rPr lang="zh-CN" altLang="en-US" sz="1200" dirty="0"/>
              <a:t>堤顶标高</a:t>
            </a:r>
            <a:endParaRPr lang="en-US" altLang="zh-CN" sz="1200" dirty="0"/>
          </a:p>
          <a:p>
            <a:pPr lvl="2"/>
            <a:r>
              <a:rPr lang="zh-CN" altLang="en-US" sz="1200" dirty="0"/>
              <a:t>堤顶宽度</a:t>
            </a:r>
            <a:endParaRPr lang="en-US" altLang="zh-CN" sz="1200" dirty="0"/>
          </a:p>
        </p:txBody>
      </p:sp>
      <p:pic>
        <p:nvPicPr>
          <p:cNvPr id="4" name="图片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04238" y="2414587"/>
            <a:ext cx="4335036" cy="3043238"/>
          </a:xfrm>
          <a:prstGeom prst="rect">
            <a:avLst/>
          </a:prstGeom>
        </p:spPr>
      </p:pic>
    </p:spTree>
    <p:extLst>
      <p:ext uri="{BB962C8B-B14F-4D97-AF65-F5344CB8AC3E}">
        <p14:creationId xmlns:p14="http://schemas.microsoft.com/office/powerpoint/2010/main" val="1967648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分区防洪规划</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808601" y="2009775"/>
            <a:ext cx="2182813" cy="2911475"/>
          </a:xfrm>
        </p:spPr>
      </p:pic>
      <p:sp>
        <p:nvSpPr>
          <p:cNvPr id="5" name="文本框 4"/>
          <p:cNvSpPr txBox="1"/>
          <p:nvPr/>
        </p:nvSpPr>
        <p:spPr>
          <a:xfrm>
            <a:off x="3524407" y="1898412"/>
            <a:ext cx="3037115" cy="1338828"/>
          </a:xfrm>
          <a:prstGeom prst="rect">
            <a:avLst/>
          </a:prstGeom>
          <a:noFill/>
        </p:spPr>
        <p:txBody>
          <a:bodyPr wrap="square" rtlCol="0">
            <a:spAutoFit/>
          </a:bodyPr>
          <a:lstStyle/>
          <a:p>
            <a:pPr marL="214313" indent="-214313">
              <a:buFont typeface="Arial" panose="020B0604020202020204" pitchFamily="34" charset="0"/>
              <a:buChar char="•"/>
            </a:pPr>
            <a:r>
              <a:rPr lang="zh-CN" altLang="en-US" sz="1350" dirty="0"/>
              <a:t>防洪</a:t>
            </a:r>
            <a:r>
              <a:rPr lang="en-US" altLang="zh-CN" sz="1350" dirty="0"/>
              <a:t>Ⅰ</a:t>
            </a:r>
            <a:r>
              <a:rPr lang="zh-CN" altLang="en-US" sz="1350" dirty="0"/>
              <a:t>区（主城区）防洪标准 </a:t>
            </a:r>
            <a:r>
              <a:rPr lang="en-US" altLang="zh-CN" sz="1350" dirty="0"/>
              <a:t>100 </a:t>
            </a:r>
            <a:r>
              <a:rPr lang="zh-CN" altLang="en-US" sz="1350" dirty="0"/>
              <a:t>年一遇，其中山洪为 </a:t>
            </a:r>
            <a:r>
              <a:rPr lang="en-US" altLang="zh-CN" sz="1350" dirty="0"/>
              <a:t>20 </a:t>
            </a:r>
            <a:r>
              <a:rPr lang="zh-CN" altLang="en-US" sz="1350" dirty="0"/>
              <a:t>年一遇，范围东至京杭运河，南至长江，西到润扬河</a:t>
            </a:r>
            <a:r>
              <a:rPr lang="en-US" altLang="zh-CN" sz="1350" dirty="0"/>
              <a:t>—</a:t>
            </a:r>
            <a:r>
              <a:rPr lang="zh-CN" altLang="en-US" sz="1350" dirty="0"/>
              <a:t>乌塔沟</a:t>
            </a:r>
            <a:r>
              <a:rPr lang="en-US" altLang="zh-CN" sz="1350" dirty="0"/>
              <a:t>-</a:t>
            </a:r>
            <a:r>
              <a:rPr lang="zh-CN" altLang="en-US" sz="1350" dirty="0"/>
              <a:t>友谊河，北到槐泗河流域北边界，面积 </a:t>
            </a:r>
            <a:r>
              <a:rPr lang="en-US" altLang="zh-CN" sz="1350" dirty="0"/>
              <a:t>342.87</a:t>
            </a:r>
            <a:r>
              <a:rPr lang="zh-CN" altLang="en-US" sz="1350" dirty="0"/>
              <a:t>平方公里</a:t>
            </a:r>
          </a:p>
        </p:txBody>
      </p:sp>
      <p:sp>
        <p:nvSpPr>
          <p:cNvPr id="6" name="文本框 5"/>
          <p:cNvSpPr txBox="1"/>
          <p:nvPr/>
        </p:nvSpPr>
        <p:spPr>
          <a:xfrm>
            <a:off x="3541950" y="1891013"/>
            <a:ext cx="5388428" cy="3208571"/>
          </a:xfrm>
          <a:prstGeom prst="rect">
            <a:avLst/>
          </a:prstGeom>
          <a:noFill/>
        </p:spPr>
        <p:txBody>
          <a:bodyPr wrap="square" rtlCol="0">
            <a:spAutoFit/>
          </a:bodyPr>
          <a:lstStyle/>
          <a:p>
            <a:r>
              <a:rPr lang="zh-CN" altLang="en-US" sz="1350" dirty="0"/>
              <a:t>规划方案： </a:t>
            </a:r>
          </a:p>
          <a:p>
            <a:pPr marL="214313" indent="-214313">
              <a:buFont typeface="Arial" panose="020B0604020202020204" pitchFamily="34" charset="0"/>
              <a:buChar char="•"/>
            </a:pPr>
            <a:r>
              <a:rPr lang="zh-CN" altLang="en-US" sz="1350" dirty="0"/>
              <a:t>规划对沿山河（扬子江北路～乌塔沟段）</a:t>
            </a:r>
            <a:r>
              <a:rPr lang="en-US" altLang="zh-CN" sz="1350" dirty="0"/>
              <a:t>9.8km</a:t>
            </a:r>
            <a:r>
              <a:rPr lang="zh-CN" altLang="en-US" sz="1350" dirty="0"/>
              <a:t>和润扬河（仪扬河～长江段）</a:t>
            </a:r>
            <a:r>
              <a:rPr lang="en-US" altLang="zh-CN" sz="1350" dirty="0"/>
              <a:t>8.24km</a:t>
            </a:r>
            <a:r>
              <a:rPr lang="zh-CN" altLang="en-US" sz="1350" dirty="0"/>
              <a:t>河道维持现状；拓浚整治友谊河 </a:t>
            </a:r>
            <a:r>
              <a:rPr lang="en-US" altLang="zh-CN" sz="1350" dirty="0"/>
              <a:t>8.22km</a:t>
            </a:r>
            <a:r>
              <a:rPr lang="zh-CN" altLang="en-US" sz="1350" dirty="0"/>
              <a:t>、槐泗河 </a:t>
            </a:r>
            <a:r>
              <a:rPr lang="en-US" altLang="zh-CN" sz="1350" dirty="0"/>
              <a:t>13.6km</a:t>
            </a:r>
            <a:r>
              <a:rPr lang="zh-CN" altLang="en-US" sz="1350" dirty="0"/>
              <a:t>、乌塔沟 </a:t>
            </a:r>
            <a:r>
              <a:rPr lang="en-US" altLang="zh-CN" sz="1350" dirty="0"/>
              <a:t>7.83km </a:t>
            </a:r>
            <a:r>
              <a:rPr lang="zh-CN" altLang="en-US" sz="1350" dirty="0"/>
              <a:t>和仪扬河西段（龙河～乌塔沟）</a:t>
            </a:r>
            <a:r>
              <a:rPr lang="en-US" altLang="zh-CN" sz="1350" dirty="0"/>
              <a:t>5.61km</a:t>
            </a:r>
            <a:r>
              <a:rPr lang="zh-CN" altLang="en-US" sz="1350" dirty="0"/>
              <a:t>，保障仪邗区域排水安全；疏浚整理丘陵区现有坑塘水面，整治沿山、友谊河、槐泗河的支流冲涧 </a:t>
            </a:r>
            <a:r>
              <a:rPr lang="en-US" altLang="zh-CN" sz="1350" dirty="0"/>
              <a:t>.86km</a:t>
            </a:r>
            <a:r>
              <a:rPr lang="zh-CN" altLang="en-US" sz="1350" dirty="0"/>
              <a:t>；对长江六圩弯道 </a:t>
            </a:r>
            <a:r>
              <a:rPr lang="en-US" altLang="zh-CN" sz="1350" dirty="0"/>
              <a:t>4km </a:t>
            </a:r>
            <a:r>
              <a:rPr lang="zh-CN" altLang="en-US" sz="1350" dirty="0"/>
              <a:t>抛护治理。 对照堤防等级和标准，现已达标、基本达标的堤段予以保留、维持现状，未达标的堤段予以加固，需提高标准的堤段予以提升。</a:t>
            </a:r>
            <a:endParaRPr lang="en-US" altLang="zh-CN" sz="1350" dirty="0"/>
          </a:p>
          <a:p>
            <a:pPr marL="214313" indent="-214313">
              <a:buFont typeface="Arial" panose="020B0604020202020204" pitchFamily="34" charset="0"/>
              <a:buChar char="•"/>
            </a:pPr>
            <a:r>
              <a:rPr lang="en-US" altLang="zh-CN" sz="1350" dirty="0"/>
              <a:t>Ⅰ</a:t>
            </a:r>
            <a:r>
              <a:rPr lang="zh-CN" altLang="en-US" sz="1350" dirty="0"/>
              <a:t>区现有堤防总长 </a:t>
            </a:r>
            <a:r>
              <a:rPr lang="en-US" altLang="zh-CN" sz="1350" dirty="0"/>
              <a:t>81.53km</a:t>
            </a:r>
            <a:r>
              <a:rPr lang="zh-CN" altLang="en-US" sz="1350" dirty="0"/>
              <a:t>，规划保留沿山河南堤 </a:t>
            </a:r>
            <a:r>
              <a:rPr lang="en-US" altLang="zh-CN" sz="1350" dirty="0"/>
              <a:t>9.8km</a:t>
            </a:r>
            <a:r>
              <a:rPr lang="zh-CN" altLang="en-US" sz="1350" dirty="0"/>
              <a:t>、槐泗河基本达标段堤防 </a:t>
            </a:r>
            <a:r>
              <a:rPr lang="en-US" altLang="zh-CN" sz="1350" dirty="0"/>
              <a:t>11.2km</a:t>
            </a:r>
            <a:r>
              <a:rPr lang="zh-CN" altLang="en-US" sz="1350" dirty="0"/>
              <a:t>、润扬河东堤 </a:t>
            </a:r>
            <a:r>
              <a:rPr lang="en-US" altLang="zh-CN" sz="1350" dirty="0"/>
              <a:t>.5km</a:t>
            </a:r>
            <a:r>
              <a:rPr lang="zh-CN" altLang="en-US" sz="1350" dirty="0"/>
              <a:t>、京杭运河（施桥船闸上段）西堤 </a:t>
            </a:r>
            <a:r>
              <a:rPr lang="en-US" altLang="zh-CN" sz="1350" dirty="0"/>
              <a:t>.25km</a:t>
            </a:r>
            <a:r>
              <a:rPr lang="zh-CN" altLang="en-US" sz="1350" dirty="0"/>
              <a:t>，提升长江主江堤（润扬河～京杭运河段）</a:t>
            </a:r>
            <a:r>
              <a:rPr lang="en-US" altLang="zh-CN" sz="1350" dirty="0"/>
              <a:t>11.5km </a:t>
            </a:r>
            <a:r>
              <a:rPr lang="zh-CN" altLang="en-US" sz="1350" dirty="0"/>
              <a:t>堤防标准，加固青龙港、古运河、京杭运河闸下港堤</a:t>
            </a:r>
            <a:r>
              <a:rPr lang="en-US" altLang="zh-CN" sz="1350" dirty="0"/>
              <a:t>7.5km</a:t>
            </a:r>
            <a:r>
              <a:rPr lang="zh-CN" altLang="en-US" sz="1350" dirty="0"/>
              <a:t>，乌塔沟东堤</a:t>
            </a:r>
            <a:r>
              <a:rPr lang="en-US" altLang="zh-CN" sz="1350" dirty="0"/>
              <a:t>7.78km</a:t>
            </a:r>
            <a:r>
              <a:rPr lang="zh-CN" altLang="en-US" sz="1350" dirty="0"/>
              <a:t>和槐泗河堤防</a:t>
            </a:r>
            <a:r>
              <a:rPr lang="en-US" altLang="zh-CN" sz="1350" dirty="0"/>
              <a:t>10km</a:t>
            </a:r>
            <a:r>
              <a:rPr lang="zh-CN" altLang="en-US" sz="1350" dirty="0"/>
              <a:t>。 规划除险加固长江沿线红星涵、大棚涵等 </a:t>
            </a:r>
            <a:r>
              <a:rPr lang="en-US" altLang="zh-CN" sz="1350" dirty="0"/>
              <a:t>12 </a:t>
            </a:r>
            <a:r>
              <a:rPr lang="zh-CN" altLang="en-US" sz="1350" dirty="0"/>
              <a:t>座，乌塔沟、仪扬河西段沿线 </a:t>
            </a:r>
            <a:r>
              <a:rPr lang="en-US" altLang="zh-CN" sz="1350" dirty="0"/>
              <a:t>83 </a:t>
            </a:r>
            <a:r>
              <a:rPr lang="zh-CN" altLang="en-US" sz="1350" dirty="0"/>
              <a:t>座小型涵闸站。 </a:t>
            </a:r>
          </a:p>
        </p:txBody>
      </p:sp>
    </p:spTree>
    <p:extLst>
      <p:ext uri="{BB962C8B-B14F-4D97-AF65-F5344CB8AC3E}">
        <p14:creationId xmlns:p14="http://schemas.microsoft.com/office/powerpoint/2010/main" val="2587360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分区防洪规划</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566777" y="2186498"/>
            <a:ext cx="2170113" cy="2911475"/>
          </a:xfrm>
        </p:spPr>
      </p:pic>
      <p:sp>
        <p:nvSpPr>
          <p:cNvPr id="5" name="文本框 4"/>
          <p:cNvSpPr txBox="1"/>
          <p:nvPr/>
        </p:nvSpPr>
        <p:spPr>
          <a:xfrm>
            <a:off x="2890156" y="2208269"/>
            <a:ext cx="2179865" cy="1754326"/>
          </a:xfrm>
          <a:prstGeom prst="rect">
            <a:avLst/>
          </a:prstGeom>
          <a:noFill/>
        </p:spPr>
        <p:txBody>
          <a:bodyPr wrap="square" rtlCol="0">
            <a:spAutoFit/>
          </a:bodyPr>
          <a:lstStyle/>
          <a:p>
            <a:r>
              <a:rPr lang="zh-CN" altLang="en-US" sz="1350" dirty="0"/>
              <a:t>防洪</a:t>
            </a:r>
            <a:r>
              <a:rPr lang="en-US" altLang="zh-CN" sz="1350" dirty="0"/>
              <a:t>Ⅱ</a:t>
            </a:r>
            <a:r>
              <a:rPr lang="zh-CN" altLang="en-US" sz="1350" dirty="0"/>
              <a:t>区（北洲区）防洪标准 </a:t>
            </a:r>
            <a:r>
              <a:rPr lang="en-US" altLang="zh-CN" sz="1350" dirty="0"/>
              <a:t>50 </a:t>
            </a:r>
            <a:r>
              <a:rPr lang="zh-CN" altLang="en-US" sz="1350" dirty="0"/>
              <a:t>年一遇，地处平原圩区，外围通过壁虎河西堤、廖家沟西堤、夹江（羊尾巴～刘公闸）南堤、长江（京杭运河～刘公闸）北堤、京杭运 河东堤形成防洪圈，堤防总长 </a:t>
            </a:r>
            <a:r>
              <a:rPr lang="en-US" altLang="zh-CN" sz="1350" dirty="0"/>
              <a:t>78.6km</a:t>
            </a:r>
            <a:endParaRPr lang="zh-CN" altLang="en-US" sz="1350" dirty="0"/>
          </a:p>
        </p:txBody>
      </p:sp>
      <p:sp>
        <p:nvSpPr>
          <p:cNvPr id="6" name="文本框 5"/>
          <p:cNvSpPr txBox="1"/>
          <p:nvPr/>
        </p:nvSpPr>
        <p:spPr>
          <a:xfrm>
            <a:off x="5070022" y="2186498"/>
            <a:ext cx="2706461" cy="2585323"/>
          </a:xfrm>
          <a:prstGeom prst="rect">
            <a:avLst/>
          </a:prstGeom>
          <a:noFill/>
        </p:spPr>
        <p:txBody>
          <a:bodyPr wrap="square" rtlCol="0">
            <a:spAutoFit/>
          </a:bodyPr>
          <a:lstStyle/>
          <a:p>
            <a:r>
              <a:rPr lang="zh-CN" altLang="en-US" sz="1350" dirty="0"/>
              <a:t> 规划方案 ： </a:t>
            </a:r>
          </a:p>
          <a:p>
            <a:r>
              <a:rPr lang="zh-CN" altLang="en-US" sz="1350" dirty="0"/>
              <a:t>防洪</a:t>
            </a:r>
            <a:r>
              <a:rPr lang="en-US" altLang="zh-CN" sz="1350" dirty="0"/>
              <a:t>Ⅱ</a:t>
            </a:r>
            <a:r>
              <a:rPr lang="zh-CN" altLang="en-US" sz="1350" dirty="0"/>
              <a:t>区外围为流域性河道及堤防，其防洪安全通过流域性工程解决。</a:t>
            </a:r>
            <a:r>
              <a:rPr lang="en-US" altLang="zh-CN" sz="1350" dirty="0"/>
              <a:t>Ⅱ</a:t>
            </a:r>
            <a:r>
              <a:rPr lang="zh-CN" altLang="en-US" sz="1350" dirty="0"/>
              <a:t>区规划堤防总长 </a:t>
            </a:r>
            <a:r>
              <a:rPr lang="en-US" altLang="zh-CN" sz="1350" dirty="0"/>
              <a:t>78.6km</a:t>
            </a:r>
            <a:r>
              <a:rPr lang="zh-CN" altLang="en-US" sz="1350" dirty="0"/>
              <a:t>，其中保留堤防 </a:t>
            </a:r>
            <a:r>
              <a:rPr lang="en-US" altLang="zh-CN" sz="1350" dirty="0"/>
              <a:t>45.143km</a:t>
            </a:r>
            <a:r>
              <a:rPr lang="zh-CN" altLang="en-US" sz="1350" dirty="0"/>
              <a:t>，提升长江主江堤（京杭运河～刘公闸段）堤防标准 </a:t>
            </a:r>
            <a:r>
              <a:rPr lang="en-US" altLang="zh-CN" sz="1350" dirty="0"/>
              <a:t>16.548km</a:t>
            </a:r>
            <a:r>
              <a:rPr lang="zh-CN" altLang="en-US" sz="1350" dirty="0"/>
              <a:t>，加固堤防 </a:t>
            </a:r>
            <a:r>
              <a:rPr lang="en-US" altLang="zh-CN" sz="1350" dirty="0"/>
              <a:t>16.91km</a:t>
            </a:r>
            <a:r>
              <a:rPr lang="zh-CN" altLang="en-US" sz="1350" dirty="0"/>
              <a:t>（分别为长江港堤 </a:t>
            </a:r>
            <a:r>
              <a:rPr lang="en-US" altLang="zh-CN" sz="1350" dirty="0"/>
              <a:t>13.41km</a:t>
            </a:r>
            <a:r>
              <a:rPr lang="zh-CN" altLang="en-US" sz="1350" dirty="0"/>
              <a:t>，廖家沟西堤 </a:t>
            </a:r>
            <a:r>
              <a:rPr lang="en-US" altLang="zh-CN" sz="1350" dirty="0"/>
              <a:t>1.5km</a:t>
            </a:r>
            <a:r>
              <a:rPr lang="zh-CN" altLang="en-US" sz="1350" dirty="0"/>
              <a:t>，</a:t>
            </a:r>
          </a:p>
          <a:p>
            <a:r>
              <a:rPr lang="zh-CN" altLang="en-US" sz="1350" dirty="0"/>
              <a:t>夹江南堤 </a:t>
            </a:r>
            <a:r>
              <a:rPr lang="en-US" altLang="zh-CN" sz="1350" dirty="0"/>
              <a:t>2km</a:t>
            </a:r>
            <a:r>
              <a:rPr lang="zh-CN" altLang="en-US" sz="1350" dirty="0"/>
              <a:t>）；新建堤坡防护 </a:t>
            </a:r>
            <a:r>
              <a:rPr lang="en-US" altLang="zh-CN" sz="1350" dirty="0"/>
              <a:t>26.3km</a:t>
            </a:r>
            <a:r>
              <a:rPr lang="zh-CN" altLang="en-US" sz="1350" dirty="0"/>
              <a:t>；除险加固长江血防大坝涵等沿线建筑物 </a:t>
            </a:r>
            <a:r>
              <a:rPr lang="en-US" altLang="zh-CN" sz="1350" dirty="0"/>
              <a:t>12 </a:t>
            </a:r>
            <a:r>
              <a:rPr lang="zh-CN" altLang="en-US" sz="1350" dirty="0"/>
              <a:t>座。 </a:t>
            </a:r>
          </a:p>
        </p:txBody>
      </p:sp>
    </p:spTree>
    <p:extLst>
      <p:ext uri="{BB962C8B-B14F-4D97-AF65-F5344CB8AC3E}">
        <p14:creationId xmlns:p14="http://schemas.microsoft.com/office/powerpoint/2010/main" val="658751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down)">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分区防洪规划</a:t>
            </a:r>
          </a:p>
        </p:txBody>
      </p:sp>
      <p:sp>
        <p:nvSpPr>
          <p:cNvPr id="3" name="内容占位符 2"/>
          <p:cNvSpPr>
            <a:spLocks noGrp="1"/>
          </p:cNvSpPr>
          <p:nvPr>
            <p:ph idx="4294967295"/>
          </p:nvPr>
        </p:nvSpPr>
        <p:spPr>
          <a:xfrm>
            <a:off x="628650" y="1820627"/>
            <a:ext cx="6446838" cy="1244600"/>
          </a:xfrm>
        </p:spPr>
        <p:txBody>
          <a:bodyPr>
            <a:noAutofit/>
          </a:bodyPr>
          <a:lstStyle/>
          <a:p>
            <a:pPr marL="0" indent="0">
              <a:buNone/>
            </a:pPr>
            <a:r>
              <a:rPr lang="zh-CN" altLang="en-US" sz="1800" dirty="0"/>
              <a:t>防洪</a:t>
            </a:r>
            <a:r>
              <a:rPr lang="en-US" altLang="zh-CN" sz="1800" dirty="0"/>
              <a:t>Ⅲ</a:t>
            </a:r>
            <a:r>
              <a:rPr lang="zh-CN" altLang="en-US" sz="1800" dirty="0"/>
              <a:t>区（生态科技新区）防洪标准 </a:t>
            </a:r>
            <a:r>
              <a:rPr lang="en-US" altLang="zh-CN" sz="1800" dirty="0"/>
              <a:t>50 </a:t>
            </a:r>
            <a:r>
              <a:rPr lang="zh-CN" altLang="en-US" sz="1800" dirty="0"/>
              <a:t>年一遇，范围东为运盐河</a:t>
            </a:r>
            <a:r>
              <a:rPr lang="en-US" altLang="zh-CN" sz="1800" dirty="0"/>
              <a:t>—</a:t>
            </a:r>
            <a:r>
              <a:rPr lang="zh-CN" altLang="en-US" sz="1800" dirty="0"/>
              <a:t>芒稻河，南</a:t>
            </a:r>
            <a:r>
              <a:rPr lang="zh-CN" altLang="en-US" sz="1800" dirty="0" smtClean="0"/>
              <a:t>至夹江</a:t>
            </a:r>
            <a:r>
              <a:rPr lang="zh-CN" altLang="en-US" sz="1800" dirty="0"/>
              <a:t>，西到京杭运河</a:t>
            </a:r>
            <a:r>
              <a:rPr lang="en-US" altLang="zh-CN" sz="1800" dirty="0"/>
              <a:t>—</a:t>
            </a:r>
            <a:r>
              <a:rPr lang="zh-CN" altLang="en-US" sz="1800" dirty="0"/>
              <a:t>廖家沟，北为邵伯湖，面积 </a:t>
            </a:r>
            <a:r>
              <a:rPr lang="en-US" altLang="zh-CN" sz="1800" dirty="0"/>
              <a:t>64.07 </a:t>
            </a:r>
            <a:r>
              <a:rPr lang="zh-CN" altLang="en-US" sz="1800" dirty="0"/>
              <a:t>平方公里。本区主要保护</a:t>
            </a:r>
            <a:r>
              <a:rPr lang="zh-CN" altLang="en-US" sz="1800" dirty="0" smtClean="0"/>
              <a:t>对象有</a:t>
            </a:r>
            <a:r>
              <a:rPr lang="zh-CN" altLang="en-US" sz="1800" dirty="0"/>
              <a:t>杭集工业园、凤凰岛旅游区。现状以万福闸、太平闸、金湾闸、芒稻闸一线形成的归 江控制线为界，北为七河八岛区，面积 </a:t>
            </a:r>
            <a:r>
              <a:rPr lang="en-US" altLang="zh-CN" sz="1800" dirty="0"/>
              <a:t>28.09km2</a:t>
            </a:r>
            <a:r>
              <a:rPr lang="zh-CN" altLang="en-US" sz="1800" dirty="0"/>
              <a:t>；南为杭集区，面积 </a:t>
            </a:r>
            <a:r>
              <a:rPr lang="en-US" altLang="zh-CN" sz="1800" dirty="0"/>
              <a:t>35.98km2</a:t>
            </a:r>
            <a:endParaRPr lang="zh-CN" altLang="en-US" sz="1800" dirty="0"/>
          </a:p>
        </p:txBody>
      </p:sp>
      <p:sp>
        <p:nvSpPr>
          <p:cNvPr id="4" name="文本框 3"/>
          <p:cNvSpPr txBox="1"/>
          <p:nvPr/>
        </p:nvSpPr>
        <p:spPr>
          <a:xfrm>
            <a:off x="628650" y="3465513"/>
            <a:ext cx="6447501" cy="2031325"/>
          </a:xfrm>
          <a:prstGeom prst="rect">
            <a:avLst/>
          </a:prstGeom>
          <a:noFill/>
        </p:spPr>
        <p:txBody>
          <a:bodyPr wrap="square" rtlCol="0">
            <a:spAutoFit/>
          </a:bodyPr>
          <a:lstStyle/>
          <a:p>
            <a:r>
              <a:rPr lang="zh-CN" altLang="en-US" dirty="0"/>
              <a:t>规划方案 ： </a:t>
            </a:r>
          </a:p>
          <a:p>
            <a:pPr marL="214313" indent="-214313">
              <a:buFont typeface="Arial" panose="020B0604020202020204" pitchFamily="34" charset="0"/>
              <a:buChar char="•"/>
            </a:pPr>
            <a:r>
              <a:rPr lang="zh-CN" altLang="en-US" dirty="0"/>
              <a:t>防洪</a:t>
            </a:r>
            <a:r>
              <a:rPr lang="en-US" altLang="zh-CN" dirty="0"/>
              <a:t>Ⅲ</a:t>
            </a:r>
            <a:r>
              <a:rPr lang="zh-CN" altLang="en-US" dirty="0"/>
              <a:t>区外围为流域性河道及堤防，其防洪安全通过流域性工程解决。</a:t>
            </a:r>
            <a:r>
              <a:rPr lang="en-US" altLang="zh-CN" dirty="0"/>
              <a:t>Ⅲ</a:t>
            </a:r>
            <a:r>
              <a:rPr lang="zh-CN" altLang="en-US" dirty="0"/>
              <a:t>区规划抛护坍段 </a:t>
            </a:r>
            <a:r>
              <a:rPr lang="en-US" altLang="zh-CN" dirty="0"/>
              <a:t>6km</a:t>
            </a:r>
            <a:r>
              <a:rPr lang="zh-CN" altLang="en-US" dirty="0"/>
              <a:t>，稳定归江河势；规划堤防总长 </a:t>
            </a:r>
            <a:r>
              <a:rPr lang="en-US" altLang="zh-CN" dirty="0"/>
              <a:t>37.77km</a:t>
            </a:r>
            <a:r>
              <a:rPr lang="zh-CN" altLang="en-US" dirty="0"/>
              <a:t>，其中保留堤防 </a:t>
            </a:r>
            <a:r>
              <a:rPr lang="en-US" altLang="zh-CN" dirty="0"/>
              <a:t>28.425km</a:t>
            </a:r>
            <a:r>
              <a:rPr lang="zh-CN" altLang="en-US" dirty="0"/>
              <a:t>，加固堤防 </a:t>
            </a:r>
            <a:r>
              <a:rPr lang="en-US" altLang="zh-CN" dirty="0"/>
              <a:t>9.34km</a:t>
            </a:r>
            <a:r>
              <a:rPr lang="zh-CN" altLang="en-US" dirty="0"/>
              <a:t>（分别为廖家沟东堤 </a:t>
            </a:r>
            <a:r>
              <a:rPr lang="en-US" altLang="zh-CN" dirty="0"/>
              <a:t>3km</a:t>
            </a:r>
            <a:r>
              <a:rPr lang="zh-CN" altLang="en-US" dirty="0"/>
              <a:t>、夹江北堤 </a:t>
            </a:r>
            <a:r>
              <a:rPr lang="en-US" altLang="zh-CN" dirty="0"/>
              <a:t>2.73km</a:t>
            </a:r>
            <a:r>
              <a:rPr lang="zh-CN" altLang="en-US" dirty="0"/>
              <a:t>、太平河闸下东西堤 </a:t>
            </a:r>
            <a:r>
              <a:rPr lang="en-US" altLang="zh-CN" dirty="0"/>
              <a:t>1.01km</a:t>
            </a:r>
            <a:r>
              <a:rPr lang="zh-CN" altLang="en-US" dirty="0"/>
              <a:t>、金湾河闸下东西堤 </a:t>
            </a:r>
            <a:r>
              <a:rPr lang="en-US" altLang="zh-CN" dirty="0"/>
              <a:t>2.6km</a:t>
            </a:r>
            <a:r>
              <a:rPr lang="zh-CN" altLang="en-US" dirty="0"/>
              <a:t>）；新建堤坡防护 </a:t>
            </a:r>
            <a:r>
              <a:rPr lang="en-US" altLang="zh-CN" dirty="0"/>
              <a:t>13.85km</a:t>
            </a:r>
            <a:endParaRPr lang="zh-CN" altLang="en-US" dirty="0"/>
          </a:p>
        </p:txBody>
      </p:sp>
    </p:spTree>
    <p:extLst>
      <p:ext uri="{BB962C8B-B14F-4D97-AF65-F5344CB8AC3E}">
        <p14:creationId xmlns:p14="http://schemas.microsoft.com/office/powerpoint/2010/main" val="148551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circle(in)">
                                      <p:cBhvr>
                                        <p:cTn id="7" dur="20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分区防洪规划</a:t>
            </a:r>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355180" y="1926601"/>
            <a:ext cx="4141788" cy="2909888"/>
          </a:xfrm>
        </p:spPr>
      </p:pic>
      <p:sp>
        <p:nvSpPr>
          <p:cNvPr id="5" name="文本框 4"/>
          <p:cNvSpPr txBox="1"/>
          <p:nvPr/>
        </p:nvSpPr>
        <p:spPr>
          <a:xfrm>
            <a:off x="4861832" y="1926602"/>
            <a:ext cx="2473779" cy="1754326"/>
          </a:xfrm>
          <a:prstGeom prst="rect">
            <a:avLst/>
          </a:prstGeom>
          <a:noFill/>
        </p:spPr>
        <p:txBody>
          <a:bodyPr wrap="square" rtlCol="0">
            <a:spAutoFit/>
          </a:bodyPr>
          <a:lstStyle/>
          <a:p>
            <a:r>
              <a:rPr lang="zh-CN" altLang="en-US" sz="1350" dirty="0"/>
              <a:t>防洪</a:t>
            </a:r>
            <a:r>
              <a:rPr lang="en-US" altLang="zh-CN" sz="1350" dirty="0"/>
              <a:t>Ⅳ</a:t>
            </a:r>
            <a:r>
              <a:rPr lang="zh-CN" altLang="en-US" sz="1350" dirty="0"/>
              <a:t>区（江都区）防洪标准 </a:t>
            </a:r>
            <a:r>
              <a:rPr lang="en-US" altLang="zh-CN" sz="1350" dirty="0"/>
              <a:t>100 </a:t>
            </a:r>
            <a:r>
              <a:rPr lang="zh-CN" altLang="en-US" sz="1350" dirty="0"/>
              <a:t>年一遇，范围为高水河</a:t>
            </a:r>
            <a:r>
              <a:rPr lang="en-US" altLang="zh-CN" sz="1350" dirty="0"/>
              <a:t>—</a:t>
            </a:r>
            <a:r>
              <a:rPr lang="zh-CN" altLang="en-US" sz="1350" dirty="0"/>
              <a:t>芒稻河以东，三阳河</a:t>
            </a:r>
            <a:r>
              <a:rPr lang="en-US" altLang="zh-CN" sz="1350" dirty="0"/>
              <a:t>—</a:t>
            </a:r>
            <a:r>
              <a:rPr lang="zh-CN" altLang="en-US" sz="1350" dirty="0"/>
              <a:t>新通扬运河</a:t>
            </a:r>
            <a:r>
              <a:rPr lang="en-US" altLang="zh-CN" sz="1350" dirty="0"/>
              <a:t>—</a:t>
            </a:r>
            <a:r>
              <a:rPr lang="zh-CN" altLang="en-US" sz="1350" dirty="0"/>
              <a:t>扬泰交界以西，邵伯镇界</a:t>
            </a:r>
            <a:r>
              <a:rPr lang="en-US" altLang="zh-CN" sz="1350" dirty="0"/>
              <a:t>-</a:t>
            </a:r>
            <a:r>
              <a:rPr lang="zh-CN" altLang="en-US" sz="1350" dirty="0"/>
              <a:t>丁伙套闸</a:t>
            </a:r>
            <a:r>
              <a:rPr lang="en-US" altLang="zh-CN" sz="1350" dirty="0"/>
              <a:t>-</a:t>
            </a:r>
            <a:r>
              <a:rPr lang="zh-CN" altLang="en-US" sz="1350" dirty="0"/>
              <a:t>丁八桥河</a:t>
            </a:r>
            <a:r>
              <a:rPr lang="en-US" altLang="zh-CN" sz="1350" dirty="0"/>
              <a:t>-</a:t>
            </a:r>
            <a:r>
              <a:rPr lang="zh-CN" altLang="en-US" sz="1350" dirty="0"/>
              <a:t>横沟闸一线以南，夹江</a:t>
            </a:r>
            <a:r>
              <a:rPr lang="en-US" altLang="zh-CN" sz="1350" dirty="0"/>
              <a:t>— </a:t>
            </a:r>
            <a:r>
              <a:rPr lang="zh-CN" altLang="en-US" sz="1350" dirty="0"/>
              <a:t>长江以北区域，面积 </a:t>
            </a:r>
            <a:r>
              <a:rPr lang="en-US" altLang="zh-CN" sz="1350" dirty="0"/>
              <a:t>517.51km2</a:t>
            </a:r>
            <a:r>
              <a:rPr lang="zh-CN" altLang="en-US" sz="1350" dirty="0"/>
              <a:t>，其中中心城区面积为 </a:t>
            </a:r>
            <a:r>
              <a:rPr lang="en-US" altLang="zh-CN" sz="1350" dirty="0"/>
              <a:t>209.51km2</a:t>
            </a:r>
            <a:endParaRPr lang="zh-CN" altLang="en-US" sz="1350" dirty="0"/>
          </a:p>
        </p:txBody>
      </p:sp>
      <p:sp>
        <p:nvSpPr>
          <p:cNvPr id="6" name="文本框 5"/>
          <p:cNvSpPr txBox="1"/>
          <p:nvPr/>
        </p:nvSpPr>
        <p:spPr>
          <a:xfrm>
            <a:off x="4861833" y="1926601"/>
            <a:ext cx="2424793" cy="2377574"/>
          </a:xfrm>
          <a:prstGeom prst="rect">
            <a:avLst/>
          </a:prstGeom>
          <a:noFill/>
        </p:spPr>
        <p:txBody>
          <a:bodyPr wrap="square" rtlCol="0">
            <a:spAutoFit/>
          </a:bodyPr>
          <a:lstStyle/>
          <a:p>
            <a:r>
              <a:rPr lang="zh-CN" altLang="en-US" sz="1350" dirty="0"/>
              <a:t>规划方案： </a:t>
            </a:r>
          </a:p>
          <a:p>
            <a:r>
              <a:rPr lang="zh-CN" altLang="en-US" sz="1350" dirty="0"/>
              <a:t>规划对嘶马弯道进行抛护治理，稳定长江河势。规划堤防总长</a:t>
            </a:r>
            <a:r>
              <a:rPr lang="en-US" altLang="zh-CN" sz="1350" dirty="0"/>
              <a:t>36.6km</a:t>
            </a:r>
            <a:r>
              <a:rPr lang="zh-CN" altLang="en-US" sz="1350" dirty="0"/>
              <a:t>，其中保留堤防 </a:t>
            </a:r>
            <a:r>
              <a:rPr lang="en-US" altLang="zh-CN" sz="1350" dirty="0"/>
              <a:t>50.27km</a:t>
            </a:r>
            <a:r>
              <a:rPr lang="zh-CN" altLang="en-US" sz="1350" dirty="0"/>
              <a:t>，提升长江主江堤（三江营～立新涵段）及夹江段港堤堤防标准 </a:t>
            </a:r>
            <a:r>
              <a:rPr lang="en-US" altLang="zh-CN" sz="1350" dirty="0"/>
              <a:t>14.5km</a:t>
            </a:r>
            <a:r>
              <a:rPr lang="zh-CN" altLang="en-US" sz="1350" dirty="0"/>
              <a:t>，加固红旗河港堤 </a:t>
            </a:r>
            <a:r>
              <a:rPr lang="en-US" altLang="zh-CN" sz="1350" dirty="0"/>
              <a:t>0.8km</a:t>
            </a:r>
            <a:r>
              <a:rPr lang="zh-CN" altLang="en-US" sz="1350" dirty="0"/>
              <a:t>；新建堤坡防护 </a:t>
            </a:r>
            <a:r>
              <a:rPr lang="en-US" altLang="zh-CN" sz="1350" dirty="0"/>
              <a:t>9.2km</a:t>
            </a:r>
            <a:r>
              <a:rPr lang="zh-CN" altLang="en-US" sz="1350" dirty="0"/>
              <a:t>；除险加固长江沿线的三江营涵、豆桥涵等 </a:t>
            </a:r>
            <a:r>
              <a:rPr lang="en-US" altLang="zh-CN" sz="1350" dirty="0"/>
              <a:t>27 </a:t>
            </a:r>
            <a:r>
              <a:rPr lang="zh-CN" altLang="en-US" sz="1350" dirty="0"/>
              <a:t>座建筑物。 </a:t>
            </a:r>
          </a:p>
        </p:txBody>
      </p:sp>
    </p:spTree>
    <p:extLst>
      <p:ext uri="{BB962C8B-B14F-4D97-AF65-F5344CB8AC3E}">
        <p14:creationId xmlns:p14="http://schemas.microsoft.com/office/powerpoint/2010/main" val="1338843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规划工程汇总</a:t>
            </a:r>
            <a:endParaRPr lang="zh-CN" altLang="en-US" dirty="0"/>
          </a:p>
        </p:txBody>
      </p:sp>
      <p:sp>
        <p:nvSpPr>
          <p:cNvPr id="3" name="内容占位符 2"/>
          <p:cNvSpPr>
            <a:spLocks noGrp="1"/>
          </p:cNvSpPr>
          <p:nvPr>
            <p:ph idx="4294967295"/>
          </p:nvPr>
        </p:nvSpPr>
        <p:spPr>
          <a:xfrm>
            <a:off x="628650" y="1796408"/>
            <a:ext cx="6446838" cy="3478212"/>
          </a:xfrm>
        </p:spPr>
        <p:txBody>
          <a:bodyPr>
            <a:noAutofit/>
          </a:bodyPr>
          <a:lstStyle/>
          <a:p>
            <a:r>
              <a:rPr lang="zh-CN" altLang="en-US" sz="1500" dirty="0"/>
              <a:t>扬州市城市防洪工程规划整治防洪干流 </a:t>
            </a:r>
            <a:r>
              <a:rPr lang="en-US" altLang="zh-CN" sz="1500" dirty="0"/>
              <a:t>35.26km</a:t>
            </a:r>
            <a:r>
              <a:rPr lang="zh-CN" altLang="en-US" sz="1500" dirty="0"/>
              <a:t>，支流（冲涧）</a:t>
            </a:r>
            <a:r>
              <a:rPr lang="en-US" altLang="zh-CN" sz="1500" dirty="0"/>
              <a:t>64.86km</a:t>
            </a:r>
            <a:r>
              <a:rPr lang="zh-CN" altLang="en-US" sz="1500" dirty="0"/>
              <a:t>，河坡防护 </a:t>
            </a:r>
            <a:r>
              <a:rPr lang="en-US" altLang="zh-CN" sz="1500" dirty="0"/>
              <a:t>49.35km</a:t>
            </a:r>
            <a:r>
              <a:rPr lang="zh-CN" altLang="en-US" sz="1500" dirty="0"/>
              <a:t>；保留防洪圈堤防 </a:t>
            </a:r>
            <a:r>
              <a:rPr lang="en-US" altLang="zh-CN" sz="1500" dirty="0"/>
              <a:t>164.59km</a:t>
            </a:r>
            <a:r>
              <a:rPr lang="zh-CN" altLang="en-US" sz="1500" dirty="0"/>
              <a:t>，加固堤防 </a:t>
            </a:r>
            <a:r>
              <a:rPr lang="en-US" altLang="zh-CN" sz="1500" dirty="0"/>
              <a:t>52.33km</a:t>
            </a:r>
            <a:r>
              <a:rPr lang="zh-CN" altLang="en-US" sz="1500" dirty="0"/>
              <a:t>，提升标准 </a:t>
            </a:r>
            <a:r>
              <a:rPr lang="en-US" altLang="zh-CN" sz="1500" dirty="0"/>
              <a:t>46.55km</a:t>
            </a:r>
            <a:r>
              <a:rPr lang="zh-CN" altLang="en-US" sz="1500" dirty="0"/>
              <a:t>；除险加固沿线建筑物 </a:t>
            </a:r>
            <a:r>
              <a:rPr lang="en-US" altLang="zh-CN" sz="1500" dirty="0"/>
              <a:t>135 </a:t>
            </a:r>
            <a:r>
              <a:rPr lang="zh-CN" altLang="en-US" sz="1500" dirty="0"/>
              <a:t>座。同时为了有效保护行洪河道及堤防安全，根据</a:t>
            </a:r>
            <a:r>
              <a:rPr lang="en-US" altLang="zh-CN" sz="1500" dirty="0"/>
              <a:t>《</a:t>
            </a:r>
            <a:r>
              <a:rPr lang="zh-CN" altLang="en-US" sz="1500" dirty="0"/>
              <a:t>堤防工程设计规范</a:t>
            </a:r>
            <a:r>
              <a:rPr lang="en-US" altLang="zh-CN" sz="1500" dirty="0"/>
              <a:t>》</a:t>
            </a:r>
            <a:r>
              <a:rPr lang="zh-CN" altLang="en-US" sz="1500" dirty="0"/>
              <a:t>、</a:t>
            </a:r>
            <a:r>
              <a:rPr lang="en-US" altLang="zh-CN" sz="1500" dirty="0"/>
              <a:t>《</a:t>
            </a:r>
            <a:r>
              <a:rPr lang="zh-CN" altLang="en-US" sz="1500" dirty="0"/>
              <a:t>江苏省水利工程管理条例</a:t>
            </a:r>
            <a:r>
              <a:rPr lang="en-US" altLang="zh-CN" sz="1500" dirty="0"/>
              <a:t>》</a:t>
            </a:r>
            <a:r>
              <a:rPr lang="zh-CN" altLang="en-US" sz="1500" dirty="0"/>
              <a:t>及扬州市实际情况，将堤防堤脚以外一定范围划为堤防管理范围进行确权划界，由堤防管理部门统一管理。扬州一至三级堤防现状除京杭运河西堤临城段（古运河口</a:t>
            </a:r>
            <a:r>
              <a:rPr lang="en-US" altLang="zh-CN" sz="1500" dirty="0"/>
              <a:t>-</a:t>
            </a:r>
            <a:r>
              <a:rPr lang="zh-CN" altLang="en-US" sz="1500" dirty="0"/>
              <a:t>长江）</a:t>
            </a:r>
            <a:r>
              <a:rPr lang="en-US" altLang="zh-CN" sz="1500" dirty="0"/>
              <a:t>17.55km</a:t>
            </a:r>
            <a:r>
              <a:rPr lang="zh-CN" altLang="en-US" sz="1500" dirty="0"/>
              <a:t>、乌塔沟东堤 </a:t>
            </a:r>
            <a:r>
              <a:rPr lang="en-US" altLang="zh-CN" sz="1500" dirty="0"/>
              <a:t>7.78km</a:t>
            </a:r>
            <a:r>
              <a:rPr lang="zh-CN" altLang="en-US" sz="1500" dirty="0"/>
              <a:t>、芒稻河东堤 </a:t>
            </a:r>
            <a:r>
              <a:rPr lang="en-US" altLang="zh-CN" sz="1500" dirty="0"/>
              <a:t>10km </a:t>
            </a:r>
            <a:r>
              <a:rPr lang="zh-CN" altLang="en-US" sz="1500" dirty="0"/>
              <a:t>和夹江北堤（八江口</a:t>
            </a:r>
            <a:r>
              <a:rPr lang="en-US" altLang="zh-CN" sz="1500" dirty="0"/>
              <a:t>-</a:t>
            </a:r>
            <a:r>
              <a:rPr lang="zh-CN" altLang="en-US" sz="1500" dirty="0"/>
              <a:t>三江营段）</a:t>
            </a:r>
            <a:r>
              <a:rPr lang="en-US" altLang="zh-CN" sz="1500" dirty="0"/>
              <a:t>11.3km </a:t>
            </a:r>
            <a:r>
              <a:rPr lang="zh-CN" altLang="en-US" sz="1500" dirty="0"/>
              <a:t>未划定堤防管理范围外，其余主要堤防已基本确权划界。 </a:t>
            </a:r>
            <a:endParaRPr lang="en-US" altLang="zh-CN" sz="1500" dirty="0"/>
          </a:p>
          <a:p>
            <a:r>
              <a:rPr lang="zh-CN" altLang="en-US" sz="1500" dirty="0"/>
              <a:t>本规划城市防洪工程建设用地总面积约 </a:t>
            </a:r>
            <a:r>
              <a:rPr lang="en-US" altLang="zh-CN" sz="1500" dirty="0"/>
              <a:t>4057 </a:t>
            </a:r>
            <a:r>
              <a:rPr lang="zh-CN" altLang="en-US" sz="1500" dirty="0"/>
              <a:t>亩，其中堤防管理范围用地 </a:t>
            </a:r>
            <a:r>
              <a:rPr lang="en-US" altLang="zh-CN" sz="1500" dirty="0"/>
              <a:t>3029 </a:t>
            </a:r>
            <a:r>
              <a:rPr lang="zh-CN" altLang="en-US" sz="1500" dirty="0"/>
              <a:t>亩， 工程挖压占地 </a:t>
            </a:r>
            <a:r>
              <a:rPr lang="en-US" altLang="zh-CN" sz="1500" dirty="0"/>
              <a:t>1028 </a:t>
            </a:r>
            <a:r>
              <a:rPr lang="zh-CN" altLang="en-US" sz="1500" dirty="0"/>
              <a:t>亩。具体见表 </a:t>
            </a:r>
            <a:r>
              <a:rPr lang="en-US" altLang="zh-CN" sz="1500" dirty="0"/>
              <a:t>5.2.5</a:t>
            </a:r>
            <a:r>
              <a:rPr lang="zh-CN" altLang="en-US" sz="1500" dirty="0"/>
              <a:t>～表 </a:t>
            </a:r>
            <a:r>
              <a:rPr lang="en-US" altLang="zh-CN" sz="1500" dirty="0"/>
              <a:t>5.2.6</a:t>
            </a:r>
            <a:r>
              <a:rPr lang="zh-CN" altLang="en-US" sz="1500" dirty="0"/>
              <a:t>。 </a:t>
            </a:r>
          </a:p>
        </p:txBody>
      </p:sp>
    </p:spTree>
    <p:extLst>
      <p:ext uri="{BB962C8B-B14F-4D97-AF65-F5344CB8AC3E}">
        <p14:creationId xmlns:p14="http://schemas.microsoft.com/office/powerpoint/2010/main" val="700224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25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25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规划工程汇总</a:t>
            </a:r>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710361" y="1545700"/>
            <a:ext cx="5967413" cy="4213225"/>
          </a:xfrm>
        </p:spPr>
      </p:pic>
    </p:spTree>
    <p:extLst>
      <p:ext uri="{BB962C8B-B14F-4D97-AF65-F5344CB8AC3E}">
        <p14:creationId xmlns:p14="http://schemas.microsoft.com/office/powerpoint/2010/main" val="278080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fltVal val="0"/>
                                          </p:val>
                                        </p:tav>
                                        <p:tav tm="100000">
                                          <p:val>
                                            <p:strVal val="#ppt_w"/>
                                          </p:val>
                                        </p:tav>
                                      </p:tavLst>
                                    </p:anim>
                                    <p:anim calcmode="lin" valueType="num">
                                      <p:cBhvr>
                                        <p:cTn id="8" dur="1000" fill="hold"/>
                                        <p:tgtEl>
                                          <p:spTgt spid="4"/>
                                        </p:tgtEl>
                                        <p:attrNameLst>
                                          <p:attrName>ppt_h</p:attrName>
                                        </p:attrNameLst>
                                      </p:cBhvr>
                                      <p:tavLst>
                                        <p:tav tm="0">
                                          <p:val>
                                            <p:fltVal val="0"/>
                                          </p:val>
                                        </p:tav>
                                        <p:tav tm="100000">
                                          <p:val>
                                            <p:strVal val="#ppt_h"/>
                                          </p:val>
                                        </p:tav>
                                      </p:tavLst>
                                    </p:anim>
                                    <p:anim calcmode="lin" valueType="num">
                                      <p:cBhvr>
                                        <p:cTn id="9" dur="1000" fill="hold"/>
                                        <p:tgtEl>
                                          <p:spTgt spid="4"/>
                                        </p:tgtEl>
                                        <p:attrNameLst>
                                          <p:attrName>style.rotation</p:attrName>
                                        </p:attrNameLst>
                                      </p:cBhvr>
                                      <p:tavLst>
                                        <p:tav tm="0">
                                          <p:val>
                                            <p:fltVal val="90"/>
                                          </p:val>
                                        </p:tav>
                                        <p:tav tm="100000">
                                          <p:val>
                                            <p:fltVal val="0"/>
                                          </p:val>
                                        </p:tav>
                                      </p:tavLst>
                                    </p:anim>
                                    <p:animEffect transition="in" filter="fade">
                                      <p:cBhvr>
                                        <p:cTn id="10"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治涝规划</a:t>
            </a:r>
            <a:endParaRPr lang="zh-CN" altLang="en-US" dirty="0"/>
          </a:p>
        </p:txBody>
      </p:sp>
      <p:pic>
        <p:nvPicPr>
          <p:cNvPr id="5" name="内容占位符 4"/>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4389438" y="1909763"/>
            <a:ext cx="4754562" cy="3357562"/>
          </a:xfrm>
        </p:spPr>
      </p:pic>
      <p:sp>
        <p:nvSpPr>
          <p:cNvPr id="6" name="文本框 5"/>
          <p:cNvSpPr txBox="1"/>
          <p:nvPr/>
        </p:nvSpPr>
        <p:spPr>
          <a:xfrm>
            <a:off x="508001" y="1995885"/>
            <a:ext cx="2167618" cy="3208571"/>
          </a:xfrm>
          <a:prstGeom prst="rect">
            <a:avLst/>
          </a:prstGeom>
          <a:noFill/>
        </p:spPr>
        <p:txBody>
          <a:bodyPr wrap="square" rtlCol="0">
            <a:spAutoFit/>
          </a:bodyPr>
          <a:lstStyle/>
          <a:p>
            <a:pPr marL="214313" indent="-214313">
              <a:buFont typeface="Arial" panose="020B0604020202020204" pitchFamily="34" charset="0"/>
              <a:buChar char="•"/>
            </a:pPr>
            <a:r>
              <a:rPr lang="zh-CN" altLang="en-US" sz="1350" dirty="0"/>
              <a:t>治涝分区</a:t>
            </a:r>
            <a:endParaRPr lang="en-US" altLang="zh-CN" sz="1350" dirty="0"/>
          </a:p>
          <a:p>
            <a:pPr marL="214313" indent="-214313">
              <a:buFont typeface="Arial" panose="020B0604020202020204" pitchFamily="34" charset="0"/>
              <a:buChar char="•"/>
            </a:pPr>
            <a:endParaRPr lang="en-US" altLang="zh-CN" sz="1350" dirty="0"/>
          </a:p>
          <a:p>
            <a:pPr marL="214313" indent="-214313">
              <a:buFont typeface="Arial" panose="020B0604020202020204" pitchFamily="34" charset="0"/>
              <a:buChar char="•"/>
            </a:pPr>
            <a:r>
              <a:rPr lang="zh-CN" altLang="en-US" sz="1350" dirty="0"/>
              <a:t> 治涝总体布局 </a:t>
            </a:r>
          </a:p>
          <a:p>
            <a:pPr marL="214313" indent="-214313">
              <a:buFont typeface="Arial" panose="020B0604020202020204" pitchFamily="34" charset="0"/>
              <a:buChar char="•"/>
            </a:pPr>
            <a:r>
              <a:rPr lang="zh-CN" altLang="en-US" sz="1350" dirty="0"/>
              <a:t>防洪圈内部通过河道整治、水系沟通、增加外排动力、控管调蓄水面等措施提高治涝标准。平原区以自排为主，抽排为辅，圩区立足抽排，相机自排。泵站总体布局以建一级站为主，力求直排入长江和淮河入江水道，新建闸站尽可能结合送水、活水布置，发挥综合效益。 </a:t>
            </a:r>
          </a:p>
        </p:txBody>
      </p:sp>
    </p:spTree>
    <p:extLst>
      <p:ext uri="{BB962C8B-B14F-4D97-AF65-F5344CB8AC3E}">
        <p14:creationId xmlns:p14="http://schemas.microsoft.com/office/powerpoint/2010/main" val="126124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80">
                                          <p:stCondLst>
                                            <p:cond delay="0"/>
                                          </p:stCondLst>
                                        </p:cTn>
                                        <p:tgtEl>
                                          <p:spTgt spid="6"/>
                                        </p:tgtEl>
                                      </p:cBhvr>
                                    </p:animEffect>
                                    <p:anim calcmode="lin" valueType="num">
                                      <p:cBhvr>
                                        <p:cTn id="8"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13" dur="26">
                                          <p:stCondLst>
                                            <p:cond delay="650"/>
                                          </p:stCondLst>
                                        </p:cTn>
                                        <p:tgtEl>
                                          <p:spTgt spid="6"/>
                                        </p:tgtEl>
                                      </p:cBhvr>
                                      <p:to x="100000" y="60000"/>
                                    </p:animScale>
                                    <p:animScale>
                                      <p:cBhvr>
                                        <p:cTn id="14" dur="166" decel="50000">
                                          <p:stCondLst>
                                            <p:cond delay="676"/>
                                          </p:stCondLst>
                                        </p:cTn>
                                        <p:tgtEl>
                                          <p:spTgt spid="6"/>
                                        </p:tgtEl>
                                      </p:cBhvr>
                                      <p:to x="100000" y="100000"/>
                                    </p:animScale>
                                    <p:animScale>
                                      <p:cBhvr>
                                        <p:cTn id="15" dur="26">
                                          <p:stCondLst>
                                            <p:cond delay="1312"/>
                                          </p:stCondLst>
                                        </p:cTn>
                                        <p:tgtEl>
                                          <p:spTgt spid="6"/>
                                        </p:tgtEl>
                                      </p:cBhvr>
                                      <p:to x="100000" y="80000"/>
                                    </p:animScale>
                                    <p:animScale>
                                      <p:cBhvr>
                                        <p:cTn id="16" dur="166" decel="50000">
                                          <p:stCondLst>
                                            <p:cond delay="1338"/>
                                          </p:stCondLst>
                                        </p:cTn>
                                        <p:tgtEl>
                                          <p:spTgt spid="6"/>
                                        </p:tgtEl>
                                      </p:cBhvr>
                                      <p:to x="100000" y="100000"/>
                                    </p:animScale>
                                    <p:animScale>
                                      <p:cBhvr>
                                        <p:cTn id="17" dur="26">
                                          <p:stCondLst>
                                            <p:cond delay="1642"/>
                                          </p:stCondLst>
                                        </p:cTn>
                                        <p:tgtEl>
                                          <p:spTgt spid="6"/>
                                        </p:tgtEl>
                                      </p:cBhvr>
                                      <p:to x="100000" y="90000"/>
                                    </p:animScale>
                                    <p:animScale>
                                      <p:cBhvr>
                                        <p:cTn id="18" dur="166" decel="50000">
                                          <p:stCondLst>
                                            <p:cond delay="1668"/>
                                          </p:stCondLst>
                                        </p:cTn>
                                        <p:tgtEl>
                                          <p:spTgt spid="6"/>
                                        </p:tgtEl>
                                      </p:cBhvr>
                                      <p:to x="100000" y="100000"/>
                                    </p:animScale>
                                    <p:animScale>
                                      <p:cBhvr>
                                        <p:cTn id="19" dur="26">
                                          <p:stCondLst>
                                            <p:cond delay="1808"/>
                                          </p:stCondLst>
                                        </p:cTn>
                                        <p:tgtEl>
                                          <p:spTgt spid="6"/>
                                        </p:tgtEl>
                                      </p:cBhvr>
                                      <p:to x="100000" y="95000"/>
                                    </p:animScale>
                                    <p:animScale>
                                      <p:cBhvr>
                                        <p:cTn id="20" dur="166" decel="50000">
                                          <p:stCondLst>
                                            <p:cond delay="1834"/>
                                          </p:stCondLst>
                                        </p:cTn>
                                        <p:tgtEl>
                                          <p:spTgt spid="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0" presetClass="path" presetSubtype="0" accel="50000" decel="50000" fill="hold" nodeType="clickEffect">
                                  <p:stCondLst>
                                    <p:cond delay="0"/>
                                  </p:stCondLst>
                                  <p:childTnLst>
                                    <p:animMotion origin="layout" path="M 4.16667E-7 -1.11111E-6 L 0.00963 -0.29144 L -0.14883 -0.25162 L -0.29883 -0.02292 L -0.1168 0.12569 L 0.03333 0.14491 " pathEditMode="relative" ptsTypes="AAAAAA">
                                      <p:cBhvr>
                                        <p:cTn id="24" dur="2000" fill="hold"/>
                                        <p:tgtEl>
                                          <p:spTgt spid="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分区治涝工程规划 </a:t>
            </a:r>
          </a:p>
        </p:txBody>
      </p:sp>
    </p:spTree>
    <p:extLst>
      <p:ext uri="{BB962C8B-B14F-4D97-AF65-F5344CB8AC3E}">
        <p14:creationId xmlns:p14="http://schemas.microsoft.com/office/powerpoint/2010/main" val="10910797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洪水等级划分标准</a:t>
            </a:r>
            <a:endParaRPr lang="zh-CN" altLang="en-US" dirty="0"/>
          </a:p>
        </p:txBody>
      </p:sp>
      <p:graphicFrame>
        <p:nvGraphicFramePr>
          <p:cNvPr id="4" name="内容占位符 3"/>
          <p:cNvGraphicFramePr>
            <a:graphicFrameLocks noGrp="1"/>
          </p:cNvGraphicFramePr>
          <p:nvPr>
            <p:ph idx="4294967295"/>
            <p:extLst>
              <p:ext uri="{D42A27DB-BD31-4B8C-83A1-F6EECF244321}">
                <p14:modId xmlns:p14="http://schemas.microsoft.com/office/powerpoint/2010/main" val="1904318058"/>
              </p:ext>
            </p:extLst>
          </p:nvPr>
        </p:nvGraphicFramePr>
        <p:xfrm>
          <a:off x="628650" y="1732147"/>
          <a:ext cx="6447234" cy="4158440"/>
        </p:xfrm>
        <a:graphic>
          <a:graphicData uri="http://schemas.openxmlformats.org/drawingml/2006/table">
            <a:tbl>
              <a:tblPr firstRow="1" bandRow="1">
                <a:tableStyleId>{5C22544A-7EE6-4342-B048-85BDC9FD1C3A}</a:tableStyleId>
              </a:tblPr>
              <a:tblGrid>
                <a:gridCol w="2149078">
                  <a:extLst>
                    <a:ext uri="{9D8B030D-6E8A-4147-A177-3AD203B41FA5}">
                      <a16:colId xmlns:a16="http://schemas.microsoft.com/office/drawing/2014/main" val="1845798688"/>
                    </a:ext>
                  </a:extLst>
                </a:gridCol>
                <a:gridCol w="2149078">
                  <a:extLst>
                    <a:ext uri="{9D8B030D-6E8A-4147-A177-3AD203B41FA5}">
                      <a16:colId xmlns:a16="http://schemas.microsoft.com/office/drawing/2014/main" val="2129196116"/>
                    </a:ext>
                  </a:extLst>
                </a:gridCol>
                <a:gridCol w="2149078">
                  <a:extLst>
                    <a:ext uri="{9D8B030D-6E8A-4147-A177-3AD203B41FA5}">
                      <a16:colId xmlns:a16="http://schemas.microsoft.com/office/drawing/2014/main" val="3063834574"/>
                    </a:ext>
                  </a:extLst>
                </a:gridCol>
              </a:tblGrid>
              <a:tr h="319880">
                <a:tc>
                  <a:txBody>
                    <a:bodyPr/>
                    <a:lstStyle/>
                    <a:p>
                      <a:pPr algn="ctr"/>
                      <a:r>
                        <a:rPr lang="zh-CN" altLang="en-US" sz="1400" dirty="0" smtClean="0"/>
                        <a:t>洪水频率</a:t>
                      </a:r>
                      <a:endParaRPr lang="zh-CN" altLang="en-US" sz="1400" dirty="0"/>
                    </a:p>
                  </a:txBody>
                  <a:tcPr marL="68580" marR="68580" marT="34290" marB="34290"/>
                </a:tc>
                <a:tc>
                  <a:txBody>
                    <a:bodyPr/>
                    <a:lstStyle/>
                    <a:p>
                      <a:pPr algn="ctr"/>
                      <a:r>
                        <a:rPr lang="zh-CN" altLang="en-US" sz="1400" dirty="0" smtClean="0"/>
                        <a:t>洪水重现期</a:t>
                      </a:r>
                      <a:endParaRPr lang="zh-CN" altLang="en-US" sz="1400" dirty="0"/>
                    </a:p>
                  </a:txBody>
                  <a:tcPr marL="68580" marR="68580" marT="34290" marB="34290"/>
                </a:tc>
                <a:tc>
                  <a:txBody>
                    <a:bodyPr/>
                    <a:lstStyle/>
                    <a:p>
                      <a:pPr algn="ctr"/>
                      <a:r>
                        <a:rPr lang="zh-CN" altLang="en-US" sz="1400" dirty="0" smtClean="0"/>
                        <a:t>洪水等级</a:t>
                      </a:r>
                      <a:endParaRPr lang="zh-CN" altLang="en-US" sz="1400" dirty="0"/>
                    </a:p>
                  </a:txBody>
                  <a:tcPr marL="68580" marR="68580" marT="34290" marB="34290"/>
                </a:tc>
                <a:extLst>
                  <a:ext uri="{0D108BD9-81ED-4DB2-BD59-A6C34878D82A}">
                    <a16:rowId xmlns:a16="http://schemas.microsoft.com/office/drawing/2014/main" val="3355683615"/>
                  </a:ext>
                </a:extLst>
              </a:tr>
              <a:tr h="319880">
                <a:tc>
                  <a:txBody>
                    <a:bodyPr/>
                    <a:lstStyle/>
                    <a:p>
                      <a:pPr algn="ctr"/>
                      <a:r>
                        <a:rPr lang="en-US" altLang="zh-CN" sz="1400" dirty="0" smtClean="0"/>
                        <a:t>&gt;20</a:t>
                      </a:r>
                      <a:endParaRPr lang="zh-CN" altLang="en-US" sz="1400" dirty="0"/>
                    </a:p>
                  </a:txBody>
                  <a:tcPr marL="68580" marR="68580" marT="34290" marB="34290"/>
                </a:tc>
                <a:tc>
                  <a:txBody>
                    <a:bodyPr/>
                    <a:lstStyle/>
                    <a:p>
                      <a:pPr algn="ctr"/>
                      <a:r>
                        <a:rPr lang="en-US" altLang="zh-CN" sz="1400" dirty="0" smtClean="0"/>
                        <a:t>&lt;5</a:t>
                      </a:r>
                      <a:endParaRPr lang="zh-CN" altLang="en-US" sz="1400" dirty="0"/>
                    </a:p>
                  </a:txBody>
                  <a:tcPr marL="68580" marR="68580" marT="34290" marB="34290"/>
                </a:tc>
                <a:tc>
                  <a:txBody>
                    <a:bodyPr/>
                    <a:lstStyle/>
                    <a:p>
                      <a:pPr algn="ctr"/>
                      <a:r>
                        <a:rPr lang="en-US" altLang="zh-CN" sz="1400" dirty="0" smtClean="0"/>
                        <a:t>1</a:t>
                      </a:r>
                      <a:endParaRPr lang="zh-CN" altLang="en-US" sz="1400" dirty="0"/>
                    </a:p>
                  </a:txBody>
                  <a:tcPr marL="68580" marR="68580" marT="34290" marB="34290"/>
                </a:tc>
                <a:extLst>
                  <a:ext uri="{0D108BD9-81ED-4DB2-BD59-A6C34878D82A}">
                    <a16:rowId xmlns:a16="http://schemas.microsoft.com/office/drawing/2014/main" val="729910397"/>
                  </a:ext>
                </a:extLst>
              </a:tr>
              <a:tr h="319880">
                <a:tc>
                  <a:txBody>
                    <a:bodyPr/>
                    <a:lstStyle/>
                    <a:p>
                      <a:pPr algn="ctr"/>
                      <a:r>
                        <a:rPr lang="en-US" altLang="zh-CN" sz="1400" dirty="0" smtClean="0"/>
                        <a:t>20-10</a:t>
                      </a:r>
                      <a:endParaRPr lang="zh-CN" altLang="en-US" sz="1400" dirty="0"/>
                    </a:p>
                  </a:txBody>
                  <a:tcPr marL="68580" marR="68580" marT="34290" marB="34290"/>
                </a:tc>
                <a:tc>
                  <a:txBody>
                    <a:bodyPr/>
                    <a:lstStyle/>
                    <a:p>
                      <a:pPr algn="ctr"/>
                      <a:r>
                        <a:rPr lang="en-US" altLang="zh-CN" sz="1400" dirty="0" smtClean="0"/>
                        <a:t>5-10</a:t>
                      </a:r>
                      <a:endParaRPr lang="zh-CN" altLang="en-US" sz="1400" dirty="0"/>
                    </a:p>
                  </a:txBody>
                  <a:tcPr marL="68580" marR="68580" marT="34290" marB="34290"/>
                </a:tc>
                <a:tc>
                  <a:txBody>
                    <a:bodyPr/>
                    <a:lstStyle/>
                    <a:p>
                      <a:pPr algn="ctr"/>
                      <a:r>
                        <a:rPr lang="en-US" altLang="zh-CN" sz="1400" dirty="0" smtClean="0"/>
                        <a:t>2</a:t>
                      </a:r>
                      <a:endParaRPr lang="zh-CN" altLang="en-US" sz="1400" dirty="0"/>
                    </a:p>
                  </a:txBody>
                  <a:tcPr marL="68580" marR="68580" marT="34290" marB="34290"/>
                </a:tc>
                <a:extLst>
                  <a:ext uri="{0D108BD9-81ED-4DB2-BD59-A6C34878D82A}">
                    <a16:rowId xmlns:a16="http://schemas.microsoft.com/office/drawing/2014/main" val="2842297910"/>
                  </a:ext>
                </a:extLst>
              </a:tr>
              <a:tr h="319880">
                <a:tc>
                  <a:txBody>
                    <a:bodyPr/>
                    <a:lstStyle/>
                    <a:p>
                      <a:pPr algn="ctr"/>
                      <a:r>
                        <a:rPr lang="en-US" altLang="zh-CN" sz="1400" dirty="0" smtClean="0"/>
                        <a:t>10-5</a:t>
                      </a:r>
                      <a:endParaRPr lang="zh-CN" altLang="en-US" sz="1400" dirty="0"/>
                    </a:p>
                  </a:txBody>
                  <a:tcPr marL="68580" marR="68580" marT="34290" marB="34290"/>
                </a:tc>
                <a:tc>
                  <a:txBody>
                    <a:bodyPr/>
                    <a:lstStyle/>
                    <a:p>
                      <a:pPr algn="ctr"/>
                      <a:r>
                        <a:rPr lang="en-US" altLang="zh-CN" sz="1400" dirty="0" smtClean="0"/>
                        <a:t>10-20</a:t>
                      </a:r>
                      <a:endParaRPr lang="zh-CN" altLang="en-US" sz="1400" dirty="0"/>
                    </a:p>
                  </a:txBody>
                  <a:tcPr marL="68580" marR="68580" marT="34290" marB="34290"/>
                </a:tc>
                <a:tc>
                  <a:txBody>
                    <a:bodyPr/>
                    <a:lstStyle/>
                    <a:p>
                      <a:pPr algn="ctr"/>
                      <a:r>
                        <a:rPr lang="en-US" altLang="zh-CN" sz="1400" dirty="0" smtClean="0"/>
                        <a:t>3</a:t>
                      </a:r>
                      <a:endParaRPr lang="zh-CN" altLang="en-US" sz="1400" dirty="0"/>
                    </a:p>
                  </a:txBody>
                  <a:tcPr marL="68580" marR="68580" marT="34290" marB="34290"/>
                </a:tc>
                <a:extLst>
                  <a:ext uri="{0D108BD9-81ED-4DB2-BD59-A6C34878D82A}">
                    <a16:rowId xmlns:a16="http://schemas.microsoft.com/office/drawing/2014/main" val="3982920504"/>
                  </a:ext>
                </a:extLst>
              </a:tr>
              <a:tr h="319880">
                <a:tc>
                  <a:txBody>
                    <a:bodyPr/>
                    <a:lstStyle/>
                    <a:p>
                      <a:pPr algn="ctr"/>
                      <a:r>
                        <a:rPr lang="en-US" altLang="zh-CN" sz="1400" dirty="0" smtClean="0"/>
                        <a:t>5-2</a:t>
                      </a:r>
                      <a:endParaRPr lang="zh-CN" altLang="en-US" sz="1400" dirty="0"/>
                    </a:p>
                  </a:txBody>
                  <a:tcPr marL="68580" marR="68580" marT="34290" marB="34290"/>
                </a:tc>
                <a:tc>
                  <a:txBody>
                    <a:bodyPr/>
                    <a:lstStyle/>
                    <a:p>
                      <a:pPr algn="ctr"/>
                      <a:r>
                        <a:rPr lang="en-US" altLang="zh-CN" sz="1400" dirty="0" smtClean="0"/>
                        <a:t>20-50</a:t>
                      </a:r>
                      <a:endParaRPr lang="zh-CN" altLang="en-US" sz="1400" dirty="0"/>
                    </a:p>
                  </a:txBody>
                  <a:tcPr marL="68580" marR="68580" marT="34290" marB="34290"/>
                </a:tc>
                <a:tc>
                  <a:txBody>
                    <a:bodyPr/>
                    <a:lstStyle/>
                    <a:p>
                      <a:pPr algn="ctr"/>
                      <a:r>
                        <a:rPr lang="en-US" altLang="zh-CN" sz="1400" dirty="0" smtClean="0"/>
                        <a:t>4</a:t>
                      </a:r>
                      <a:endParaRPr lang="zh-CN" altLang="en-US" sz="1400" dirty="0"/>
                    </a:p>
                  </a:txBody>
                  <a:tcPr marL="68580" marR="68580" marT="34290" marB="34290"/>
                </a:tc>
                <a:extLst>
                  <a:ext uri="{0D108BD9-81ED-4DB2-BD59-A6C34878D82A}">
                    <a16:rowId xmlns:a16="http://schemas.microsoft.com/office/drawing/2014/main" val="2486108568"/>
                  </a:ext>
                </a:extLst>
              </a:tr>
              <a:tr h="319880">
                <a:tc>
                  <a:txBody>
                    <a:bodyPr/>
                    <a:lstStyle/>
                    <a:p>
                      <a:pPr algn="ctr"/>
                      <a:r>
                        <a:rPr lang="en-US" altLang="zh-CN" sz="1400" dirty="0" smtClean="0"/>
                        <a:t>2-1</a:t>
                      </a:r>
                      <a:endParaRPr lang="zh-CN" altLang="en-US" sz="1400" dirty="0"/>
                    </a:p>
                  </a:txBody>
                  <a:tcPr marL="68580" marR="68580" marT="34290" marB="34290"/>
                </a:tc>
                <a:tc>
                  <a:txBody>
                    <a:bodyPr/>
                    <a:lstStyle/>
                    <a:p>
                      <a:pPr algn="ctr"/>
                      <a:r>
                        <a:rPr lang="en-US" altLang="zh-CN" sz="1400" dirty="0" smtClean="0"/>
                        <a:t>50-100</a:t>
                      </a:r>
                      <a:endParaRPr lang="zh-CN" altLang="en-US" sz="1400" dirty="0"/>
                    </a:p>
                  </a:txBody>
                  <a:tcPr marL="68580" marR="68580" marT="34290" marB="34290"/>
                </a:tc>
                <a:tc>
                  <a:txBody>
                    <a:bodyPr/>
                    <a:lstStyle/>
                    <a:p>
                      <a:pPr algn="ctr"/>
                      <a:r>
                        <a:rPr lang="en-US" altLang="zh-CN" sz="1400" dirty="0" smtClean="0"/>
                        <a:t>5</a:t>
                      </a:r>
                      <a:endParaRPr lang="zh-CN" altLang="en-US" sz="1400" dirty="0"/>
                    </a:p>
                  </a:txBody>
                  <a:tcPr marL="68580" marR="68580" marT="34290" marB="34290"/>
                </a:tc>
                <a:extLst>
                  <a:ext uri="{0D108BD9-81ED-4DB2-BD59-A6C34878D82A}">
                    <a16:rowId xmlns:a16="http://schemas.microsoft.com/office/drawing/2014/main" val="2384422967"/>
                  </a:ext>
                </a:extLst>
              </a:tr>
              <a:tr h="319880">
                <a:tc>
                  <a:txBody>
                    <a:bodyPr/>
                    <a:lstStyle/>
                    <a:p>
                      <a:pPr algn="ctr"/>
                      <a:r>
                        <a:rPr lang="en-US" altLang="zh-CN" sz="1400" dirty="0" smtClean="0"/>
                        <a:t>1-0.5</a:t>
                      </a:r>
                      <a:endParaRPr lang="zh-CN" altLang="en-US" sz="1400" dirty="0"/>
                    </a:p>
                  </a:txBody>
                  <a:tcPr marL="68580" marR="68580" marT="34290" marB="34290"/>
                </a:tc>
                <a:tc>
                  <a:txBody>
                    <a:bodyPr/>
                    <a:lstStyle/>
                    <a:p>
                      <a:pPr algn="ctr"/>
                      <a:r>
                        <a:rPr lang="en-US" altLang="zh-CN" sz="1400" dirty="0" smtClean="0"/>
                        <a:t>100-200</a:t>
                      </a:r>
                      <a:endParaRPr lang="zh-CN" altLang="en-US" sz="1400" dirty="0"/>
                    </a:p>
                  </a:txBody>
                  <a:tcPr marL="68580" marR="68580" marT="34290" marB="34290"/>
                </a:tc>
                <a:tc>
                  <a:txBody>
                    <a:bodyPr/>
                    <a:lstStyle/>
                    <a:p>
                      <a:pPr algn="ctr"/>
                      <a:r>
                        <a:rPr lang="en-US" altLang="zh-CN" sz="1400" dirty="0" smtClean="0"/>
                        <a:t>6</a:t>
                      </a:r>
                      <a:endParaRPr lang="zh-CN" altLang="en-US" sz="1400" dirty="0"/>
                    </a:p>
                  </a:txBody>
                  <a:tcPr marL="68580" marR="68580" marT="34290" marB="34290"/>
                </a:tc>
                <a:extLst>
                  <a:ext uri="{0D108BD9-81ED-4DB2-BD59-A6C34878D82A}">
                    <a16:rowId xmlns:a16="http://schemas.microsoft.com/office/drawing/2014/main" val="386627492"/>
                  </a:ext>
                </a:extLst>
              </a:tr>
              <a:tr h="319880">
                <a:tc>
                  <a:txBody>
                    <a:bodyPr/>
                    <a:lstStyle/>
                    <a:p>
                      <a:pPr algn="ctr"/>
                      <a:r>
                        <a:rPr lang="en-US" altLang="zh-CN" sz="1400" dirty="0" smtClean="0"/>
                        <a:t>0.5-0.2</a:t>
                      </a:r>
                      <a:endParaRPr lang="zh-CN" altLang="en-US" sz="1400" dirty="0"/>
                    </a:p>
                  </a:txBody>
                  <a:tcPr marL="68580" marR="68580" marT="34290" marB="34290"/>
                </a:tc>
                <a:tc>
                  <a:txBody>
                    <a:bodyPr/>
                    <a:lstStyle/>
                    <a:p>
                      <a:pPr algn="ctr"/>
                      <a:r>
                        <a:rPr lang="en-US" altLang="zh-CN" sz="1400" dirty="0" smtClean="0"/>
                        <a:t>200-500</a:t>
                      </a:r>
                      <a:endParaRPr lang="zh-CN" altLang="en-US" sz="1400" dirty="0"/>
                    </a:p>
                  </a:txBody>
                  <a:tcPr marL="68580" marR="68580" marT="34290" marB="34290"/>
                </a:tc>
                <a:tc>
                  <a:txBody>
                    <a:bodyPr/>
                    <a:lstStyle/>
                    <a:p>
                      <a:pPr algn="ctr"/>
                      <a:r>
                        <a:rPr lang="en-US" altLang="zh-CN" sz="1400" dirty="0" smtClean="0"/>
                        <a:t>7</a:t>
                      </a:r>
                      <a:endParaRPr lang="zh-CN" altLang="en-US" sz="1400" dirty="0"/>
                    </a:p>
                  </a:txBody>
                  <a:tcPr marL="68580" marR="68580" marT="34290" marB="34290"/>
                </a:tc>
                <a:extLst>
                  <a:ext uri="{0D108BD9-81ED-4DB2-BD59-A6C34878D82A}">
                    <a16:rowId xmlns:a16="http://schemas.microsoft.com/office/drawing/2014/main" val="1686064736"/>
                  </a:ext>
                </a:extLst>
              </a:tr>
              <a:tr h="319880">
                <a:tc>
                  <a:txBody>
                    <a:bodyPr/>
                    <a:lstStyle/>
                    <a:p>
                      <a:pPr algn="ctr"/>
                      <a:r>
                        <a:rPr lang="en-US" altLang="zh-CN" sz="1400" dirty="0" smtClean="0"/>
                        <a:t>0.2-0.1</a:t>
                      </a:r>
                      <a:endParaRPr lang="zh-CN" altLang="en-US" sz="1400" dirty="0"/>
                    </a:p>
                  </a:txBody>
                  <a:tcPr marL="68580" marR="68580" marT="34290" marB="34290"/>
                </a:tc>
                <a:tc>
                  <a:txBody>
                    <a:bodyPr/>
                    <a:lstStyle/>
                    <a:p>
                      <a:pPr algn="ctr"/>
                      <a:r>
                        <a:rPr lang="en-US" altLang="zh-CN" sz="1400" dirty="0" smtClean="0"/>
                        <a:t>500-1000</a:t>
                      </a:r>
                      <a:endParaRPr lang="zh-CN" altLang="en-US" sz="1400" dirty="0"/>
                    </a:p>
                  </a:txBody>
                  <a:tcPr marL="68580" marR="68580" marT="34290" marB="34290"/>
                </a:tc>
                <a:tc>
                  <a:txBody>
                    <a:bodyPr/>
                    <a:lstStyle/>
                    <a:p>
                      <a:pPr algn="ctr"/>
                      <a:r>
                        <a:rPr lang="en-US" altLang="zh-CN" sz="1400" dirty="0" smtClean="0"/>
                        <a:t>8</a:t>
                      </a:r>
                      <a:endParaRPr lang="zh-CN" altLang="en-US" sz="1400" dirty="0"/>
                    </a:p>
                  </a:txBody>
                  <a:tcPr marL="68580" marR="68580" marT="34290" marB="34290"/>
                </a:tc>
                <a:extLst>
                  <a:ext uri="{0D108BD9-81ED-4DB2-BD59-A6C34878D82A}">
                    <a16:rowId xmlns:a16="http://schemas.microsoft.com/office/drawing/2014/main" val="926666919"/>
                  </a:ext>
                </a:extLst>
              </a:tr>
              <a:tr h="319880">
                <a:tc>
                  <a:txBody>
                    <a:bodyPr/>
                    <a:lstStyle/>
                    <a:p>
                      <a:pPr algn="ctr"/>
                      <a:r>
                        <a:rPr lang="en-US" altLang="zh-CN" sz="1400" dirty="0" smtClean="0"/>
                        <a:t>0.1-0.05</a:t>
                      </a:r>
                      <a:endParaRPr lang="zh-CN" altLang="en-US" sz="1400" dirty="0"/>
                    </a:p>
                  </a:txBody>
                  <a:tcPr marL="68580" marR="68580" marT="34290" marB="34290"/>
                </a:tc>
                <a:tc>
                  <a:txBody>
                    <a:bodyPr/>
                    <a:lstStyle/>
                    <a:p>
                      <a:pPr algn="ctr"/>
                      <a:r>
                        <a:rPr lang="en-US" altLang="zh-CN" sz="1400" dirty="0" smtClean="0"/>
                        <a:t>1000-2000</a:t>
                      </a:r>
                      <a:endParaRPr lang="zh-CN" altLang="en-US" sz="1400" dirty="0"/>
                    </a:p>
                  </a:txBody>
                  <a:tcPr marL="68580" marR="68580" marT="34290" marB="34290"/>
                </a:tc>
                <a:tc>
                  <a:txBody>
                    <a:bodyPr/>
                    <a:lstStyle/>
                    <a:p>
                      <a:pPr algn="ctr"/>
                      <a:r>
                        <a:rPr lang="en-US" altLang="zh-CN" sz="1400" dirty="0" smtClean="0"/>
                        <a:t>9</a:t>
                      </a:r>
                      <a:endParaRPr lang="zh-CN" altLang="en-US" sz="1400" dirty="0"/>
                    </a:p>
                  </a:txBody>
                  <a:tcPr marL="68580" marR="68580" marT="34290" marB="34290"/>
                </a:tc>
                <a:extLst>
                  <a:ext uri="{0D108BD9-81ED-4DB2-BD59-A6C34878D82A}">
                    <a16:rowId xmlns:a16="http://schemas.microsoft.com/office/drawing/2014/main" val="3070553304"/>
                  </a:ext>
                </a:extLst>
              </a:tr>
              <a:tr h="319880">
                <a:tc>
                  <a:txBody>
                    <a:bodyPr/>
                    <a:lstStyle/>
                    <a:p>
                      <a:pPr algn="ctr"/>
                      <a:r>
                        <a:rPr lang="en-US" altLang="zh-CN" sz="1400" dirty="0" smtClean="0"/>
                        <a:t>0.05-0.02</a:t>
                      </a:r>
                      <a:endParaRPr lang="zh-CN" altLang="en-US" sz="1400" dirty="0"/>
                    </a:p>
                  </a:txBody>
                  <a:tcPr marL="68580" marR="68580" marT="34290" marB="34290"/>
                </a:tc>
                <a:tc>
                  <a:txBody>
                    <a:bodyPr/>
                    <a:lstStyle/>
                    <a:p>
                      <a:pPr algn="ctr"/>
                      <a:r>
                        <a:rPr lang="en-US" altLang="zh-CN" sz="1400" dirty="0" smtClean="0"/>
                        <a:t>2000-5000</a:t>
                      </a:r>
                      <a:endParaRPr lang="zh-CN" altLang="en-US" sz="1400" dirty="0"/>
                    </a:p>
                  </a:txBody>
                  <a:tcPr marL="68580" marR="68580" marT="34290" marB="34290"/>
                </a:tc>
                <a:tc>
                  <a:txBody>
                    <a:bodyPr/>
                    <a:lstStyle/>
                    <a:p>
                      <a:pPr algn="ctr"/>
                      <a:r>
                        <a:rPr lang="en-US" altLang="zh-CN" sz="1400" dirty="0" smtClean="0"/>
                        <a:t>10</a:t>
                      </a:r>
                      <a:endParaRPr lang="zh-CN" altLang="en-US" sz="1400" dirty="0"/>
                    </a:p>
                  </a:txBody>
                  <a:tcPr marL="68580" marR="68580" marT="34290" marB="34290"/>
                </a:tc>
                <a:extLst>
                  <a:ext uri="{0D108BD9-81ED-4DB2-BD59-A6C34878D82A}">
                    <a16:rowId xmlns:a16="http://schemas.microsoft.com/office/drawing/2014/main" val="2323903689"/>
                  </a:ext>
                </a:extLst>
              </a:tr>
              <a:tr h="319880">
                <a:tc>
                  <a:txBody>
                    <a:bodyPr/>
                    <a:lstStyle/>
                    <a:p>
                      <a:pPr algn="ctr"/>
                      <a:r>
                        <a:rPr lang="en-US" altLang="zh-CN" sz="1400" dirty="0" smtClean="0"/>
                        <a:t>0.02-0.01</a:t>
                      </a:r>
                      <a:endParaRPr lang="zh-CN" altLang="en-US" sz="1400" dirty="0"/>
                    </a:p>
                  </a:txBody>
                  <a:tcPr marL="68580" marR="68580" marT="34290" marB="34290"/>
                </a:tc>
                <a:tc>
                  <a:txBody>
                    <a:bodyPr/>
                    <a:lstStyle/>
                    <a:p>
                      <a:pPr algn="ctr"/>
                      <a:r>
                        <a:rPr lang="en-US" altLang="zh-CN" sz="1400" dirty="0" smtClean="0"/>
                        <a:t>5000-10000</a:t>
                      </a:r>
                      <a:endParaRPr lang="zh-CN" altLang="en-US" sz="1400" dirty="0"/>
                    </a:p>
                  </a:txBody>
                  <a:tcPr marL="68580" marR="68580" marT="34290" marB="34290"/>
                </a:tc>
                <a:tc>
                  <a:txBody>
                    <a:bodyPr/>
                    <a:lstStyle/>
                    <a:p>
                      <a:pPr algn="ctr"/>
                      <a:r>
                        <a:rPr lang="en-US" altLang="zh-CN" sz="1400" dirty="0" smtClean="0"/>
                        <a:t>11</a:t>
                      </a:r>
                      <a:endParaRPr lang="zh-CN" altLang="en-US" sz="1400" dirty="0"/>
                    </a:p>
                  </a:txBody>
                  <a:tcPr marL="68580" marR="68580" marT="34290" marB="34290"/>
                </a:tc>
                <a:extLst>
                  <a:ext uri="{0D108BD9-81ED-4DB2-BD59-A6C34878D82A}">
                    <a16:rowId xmlns:a16="http://schemas.microsoft.com/office/drawing/2014/main" val="1316750745"/>
                  </a:ext>
                </a:extLst>
              </a:tr>
              <a:tr h="319880">
                <a:tc>
                  <a:txBody>
                    <a:bodyPr/>
                    <a:lstStyle/>
                    <a:p>
                      <a:pPr algn="ctr"/>
                      <a:r>
                        <a:rPr lang="en-US" altLang="zh-CN" sz="1400" dirty="0" smtClean="0"/>
                        <a:t>&lt;0.01</a:t>
                      </a:r>
                      <a:endParaRPr lang="zh-CN" altLang="en-US" sz="1400" dirty="0"/>
                    </a:p>
                  </a:txBody>
                  <a:tcPr marL="68580" marR="68580" marT="34290" marB="34290"/>
                </a:tc>
                <a:tc>
                  <a:txBody>
                    <a:bodyPr/>
                    <a:lstStyle/>
                    <a:p>
                      <a:pPr algn="ctr"/>
                      <a:r>
                        <a:rPr lang="en-US" altLang="zh-CN" sz="1400" dirty="0" smtClean="0"/>
                        <a:t>&gt;10000</a:t>
                      </a:r>
                      <a:endParaRPr lang="zh-CN" altLang="en-US" sz="1400" dirty="0"/>
                    </a:p>
                  </a:txBody>
                  <a:tcPr marL="68580" marR="68580" marT="34290" marB="34290"/>
                </a:tc>
                <a:tc>
                  <a:txBody>
                    <a:bodyPr/>
                    <a:lstStyle/>
                    <a:p>
                      <a:pPr algn="ctr"/>
                      <a:r>
                        <a:rPr lang="en-US" altLang="zh-CN" sz="1400" dirty="0" smtClean="0"/>
                        <a:t>12</a:t>
                      </a:r>
                      <a:endParaRPr lang="zh-CN" altLang="en-US" sz="1400" dirty="0"/>
                    </a:p>
                  </a:txBody>
                  <a:tcPr marL="68580" marR="68580" marT="34290" marB="34290"/>
                </a:tc>
                <a:extLst>
                  <a:ext uri="{0D108BD9-81ED-4DB2-BD59-A6C34878D82A}">
                    <a16:rowId xmlns:a16="http://schemas.microsoft.com/office/drawing/2014/main" val="2300344842"/>
                  </a:ext>
                </a:extLst>
              </a:tr>
            </a:tbl>
          </a:graphicData>
        </a:graphic>
      </p:graphicFrame>
    </p:spTree>
    <p:extLst>
      <p:ext uri="{BB962C8B-B14F-4D97-AF65-F5344CB8AC3E}">
        <p14:creationId xmlns:p14="http://schemas.microsoft.com/office/powerpoint/2010/main" val="3323245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非工程措施规划 </a:t>
            </a:r>
          </a:p>
        </p:txBody>
      </p:sp>
      <p:sp>
        <p:nvSpPr>
          <p:cNvPr id="3" name="内容占位符 2"/>
          <p:cNvSpPr>
            <a:spLocks noGrp="1"/>
          </p:cNvSpPr>
          <p:nvPr>
            <p:ph idx="4294967295"/>
          </p:nvPr>
        </p:nvSpPr>
        <p:spPr>
          <a:xfrm>
            <a:off x="628650" y="1654176"/>
            <a:ext cx="6446838" cy="1811337"/>
          </a:xfrm>
        </p:spPr>
        <p:txBody>
          <a:bodyPr>
            <a:noAutofit/>
          </a:bodyPr>
          <a:lstStyle/>
          <a:p>
            <a:r>
              <a:rPr lang="zh-CN" altLang="en-US" sz="2100" dirty="0"/>
              <a:t>防洪治涝指挥系统</a:t>
            </a:r>
            <a:endParaRPr lang="en-US" altLang="zh-CN" sz="2100" dirty="0"/>
          </a:p>
          <a:p>
            <a:r>
              <a:rPr lang="zh-CN" altLang="en-US" sz="2100" dirty="0"/>
              <a:t> 超标准洪水对策 </a:t>
            </a:r>
            <a:endParaRPr lang="en-US" altLang="zh-CN" sz="2100" dirty="0"/>
          </a:p>
          <a:p>
            <a:r>
              <a:rPr lang="zh-CN" altLang="en-US" sz="2100" dirty="0"/>
              <a:t> 防灾、减灾 </a:t>
            </a:r>
            <a:endParaRPr lang="en-US" altLang="zh-CN" sz="2100" dirty="0"/>
          </a:p>
          <a:p>
            <a:pPr lvl="1"/>
            <a:r>
              <a:rPr lang="zh-CN" altLang="en-US" sz="2100" dirty="0"/>
              <a:t>洪水风险图、表</a:t>
            </a:r>
          </a:p>
        </p:txBody>
      </p:sp>
      <p:pic>
        <p:nvPicPr>
          <p:cNvPr id="4" name="图片 3"/>
          <p:cNvPicPr>
            <a:picLocks noChangeAspect="1"/>
          </p:cNvPicPr>
          <p:nvPr/>
        </p:nvPicPr>
        <p:blipFill>
          <a:blip r:embed="rId2"/>
          <a:stretch>
            <a:fillRect/>
          </a:stretch>
        </p:blipFill>
        <p:spPr>
          <a:xfrm>
            <a:off x="838532" y="3414927"/>
            <a:ext cx="4708752" cy="2585823"/>
          </a:xfrm>
          <a:prstGeom prst="rect">
            <a:avLst/>
          </a:prstGeom>
        </p:spPr>
      </p:pic>
    </p:spTree>
    <p:extLst>
      <p:ext uri="{BB962C8B-B14F-4D97-AF65-F5344CB8AC3E}">
        <p14:creationId xmlns:p14="http://schemas.microsoft.com/office/powerpoint/2010/main" val="2144016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par>
                                <p:cTn id="18" presetID="16" presetClass="entr" presetSubtype="21"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arn(inVertic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1000"/>
                                        <p:tgtEl>
                                          <p:spTgt spid="4"/>
                                        </p:tgtEl>
                                      </p:cBhvr>
                                    </p:animEffect>
                                    <p:anim calcmode="lin" valueType="num">
                                      <p:cBhvr>
                                        <p:cTn id="26" dur="1000" fill="hold"/>
                                        <p:tgtEl>
                                          <p:spTgt spid="4"/>
                                        </p:tgtEl>
                                        <p:attrNameLst>
                                          <p:attrName>ppt_x</p:attrName>
                                        </p:attrNameLst>
                                      </p:cBhvr>
                                      <p:tavLst>
                                        <p:tav tm="0">
                                          <p:val>
                                            <p:strVal val="#ppt_x"/>
                                          </p:val>
                                        </p:tav>
                                        <p:tav tm="100000">
                                          <p:val>
                                            <p:strVal val="#ppt_x"/>
                                          </p:val>
                                        </p:tav>
                                      </p:tavLst>
                                    </p:anim>
                                    <p:anim calcmode="lin" valueType="num">
                                      <p:cBhvr>
                                        <p:cTn id="2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长江洪水风险</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246909" y="1828184"/>
            <a:ext cx="4149725" cy="2911475"/>
          </a:xfrm>
        </p:spPr>
      </p:pic>
    </p:spTree>
    <p:extLst>
      <p:ext uri="{BB962C8B-B14F-4D97-AF65-F5344CB8AC3E}">
        <p14:creationId xmlns:p14="http://schemas.microsoft.com/office/powerpoint/2010/main" val="2114459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长江洪水风险</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337593" y="1911311"/>
            <a:ext cx="4143375" cy="2911475"/>
          </a:xfrm>
        </p:spPr>
      </p:pic>
    </p:spTree>
    <p:extLst>
      <p:ext uri="{BB962C8B-B14F-4D97-AF65-F5344CB8AC3E}">
        <p14:creationId xmlns:p14="http://schemas.microsoft.com/office/powerpoint/2010/main" val="75137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淮河洪水风险</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277138" y="1775285"/>
            <a:ext cx="4148138" cy="2911475"/>
          </a:xfrm>
        </p:spPr>
      </p:pic>
    </p:spTree>
    <p:extLst>
      <p:ext uri="{BB962C8B-B14F-4D97-AF65-F5344CB8AC3E}">
        <p14:creationId xmlns:p14="http://schemas.microsoft.com/office/powerpoint/2010/main" val="3267306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区域山洪、涝灾风险</a:t>
            </a:r>
            <a:endParaRPr lang="zh-CN" altLang="en-US" dirty="0"/>
          </a:p>
        </p:txBody>
      </p:sp>
      <p:pic>
        <p:nvPicPr>
          <p:cNvPr id="4" name="内容占位符 3"/>
          <p:cNvPicPr>
            <a:picLocks noGrp="1" noChangeAspect="1"/>
          </p:cNvPicPr>
          <p:nvPr>
            <p:ph idx="4294967295"/>
          </p:nvPr>
        </p:nvPicPr>
        <p:blipFill>
          <a:blip r:embed="rId2" cstate="print">
            <a:extLst>
              <a:ext uri="{28A0092B-C50C-407E-A947-70E740481C1C}">
                <a14:useLocalDpi xmlns:a14="http://schemas.microsoft.com/office/drawing/2010/main" val="0"/>
              </a:ext>
            </a:extLst>
          </a:blip>
          <a:stretch>
            <a:fillRect/>
          </a:stretch>
        </p:blipFill>
        <p:spPr>
          <a:xfrm>
            <a:off x="1549190" y="1896197"/>
            <a:ext cx="4133850" cy="2911475"/>
          </a:xfrm>
        </p:spPr>
      </p:pic>
    </p:spTree>
    <p:extLst>
      <p:ext uri="{BB962C8B-B14F-4D97-AF65-F5344CB8AC3E}">
        <p14:creationId xmlns:p14="http://schemas.microsoft.com/office/powerpoint/2010/main" val="918278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投资与收益</a:t>
            </a:r>
            <a:r>
              <a:rPr lang="en-US" altLang="zh-CN" dirty="0" smtClean="0"/>
              <a:t>——</a:t>
            </a:r>
            <a:r>
              <a:rPr lang="zh-CN" altLang="en-US" dirty="0" smtClean="0"/>
              <a:t>投资估算</a:t>
            </a:r>
            <a:endParaRPr lang="zh-CN" altLang="en-US" dirty="0"/>
          </a:p>
        </p:txBody>
      </p:sp>
      <p:sp>
        <p:nvSpPr>
          <p:cNvPr id="3" name="内容占位符 2"/>
          <p:cNvSpPr>
            <a:spLocks noGrp="1"/>
          </p:cNvSpPr>
          <p:nvPr>
            <p:ph idx="4294967295"/>
          </p:nvPr>
        </p:nvSpPr>
        <p:spPr>
          <a:xfrm>
            <a:off x="340066" y="1674484"/>
            <a:ext cx="7886700" cy="4351338"/>
          </a:xfrm>
        </p:spPr>
        <p:txBody>
          <a:bodyPr>
            <a:noAutofit/>
          </a:bodyPr>
          <a:lstStyle/>
          <a:p>
            <a:r>
              <a:rPr lang="zh-CN" altLang="en-US" sz="1800" dirty="0" smtClean="0"/>
              <a:t>估算方法</a:t>
            </a:r>
            <a:endParaRPr lang="en-US" altLang="zh-CN" sz="1800" dirty="0" smtClean="0"/>
          </a:p>
          <a:p>
            <a:r>
              <a:rPr lang="zh-CN" altLang="en-US" sz="1800" dirty="0"/>
              <a:t>由于工程处于规划阶段，没有相关地质勘探资料与详细的设计，不具备投资概（预</a:t>
            </a:r>
            <a:r>
              <a:rPr lang="zh-CN" altLang="en-US" sz="1800" dirty="0" smtClean="0"/>
              <a:t>）算</a:t>
            </a:r>
            <a:r>
              <a:rPr lang="zh-CN" altLang="en-US" sz="1800" dirty="0"/>
              <a:t>的基础，故参考类似工程项目和本区域大宗建筑材料行情，采用工程概算指标法</a:t>
            </a:r>
            <a:r>
              <a:rPr lang="zh-CN" altLang="en-US" sz="1800" dirty="0" smtClean="0"/>
              <a:t>进行编制</a:t>
            </a:r>
            <a:r>
              <a:rPr lang="zh-CN" altLang="en-US" sz="1800" dirty="0"/>
              <a:t>。各项估算主要指标如下</a:t>
            </a:r>
            <a:r>
              <a:rPr lang="zh-CN" altLang="en-US" sz="1800" dirty="0" smtClean="0"/>
              <a:t>：</a:t>
            </a:r>
            <a:endParaRPr lang="en-US" altLang="zh-CN" sz="1800" dirty="0" smtClean="0"/>
          </a:p>
          <a:p>
            <a:r>
              <a:rPr lang="zh-CN" altLang="en-US" sz="1800" dirty="0" smtClean="0"/>
              <a:t> </a:t>
            </a:r>
            <a:r>
              <a:rPr lang="zh-CN" altLang="en-US" sz="1800" dirty="0"/>
              <a:t>⑴土方工程：河道疏浚 </a:t>
            </a:r>
            <a:r>
              <a:rPr lang="en-US" altLang="zh-CN" sz="1800" dirty="0"/>
              <a:t>40</a:t>
            </a:r>
            <a:r>
              <a:rPr lang="zh-CN" altLang="en-US" sz="1800" dirty="0"/>
              <a:t>～</a:t>
            </a:r>
            <a:r>
              <a:rPr lang="en-US" altLang="zh-CN" sz="1800" dirty="0"/>
              <a:t>60 </a:t>
            </a:r>
            <a:r>
              <a:rPr lang="zh-CN" altLang="en-US" sz="1800" dirty="0"/>
              <a:t>元</a:t>
            </a:r>
            <a:r>
              <a:rPr lang="en-US" altLang="zh-CN" sz="1800" dirty="0"/>
              <a:t>/m3</a:t>
            </a:r>
            <a:r>
              <a:rPr lang="zh-CN" altLang="en-US" sz="1800" dirty="0"/>
              <a:t>，草皮护坡 </a:t>
            </a:r>
            <a:r>
              <a:rPr lang="en-US" altLang="zh-CN" sz="1800" dirty="0"/>
              <a:t>6.0 </a:t>
            </a:r>
            <a:r>
              <a:rPr lang="zh-CN" altLang="en-US" sz="1800" dirty="0"/>
              <a:t>元</a:t>
            </a:r>
            <a:r>
              <a:rPr lang="en-US" altLang="zh-CN" sz="1800" dirty="0"/>
              <a:t>/m2</a:t>
            </a:r>
            <a:r>
              <a:rPr lang="zh-CN" altLang="en-US" sz="1800" dirty="0"/>
              <a:t>，护岸 </a:t>
            </a:r>
            <a:r>
              <a:rPr lang="en-US" altLang="zh-CN" sz="1800" dirty="0"/>
              <a:t>150</a:t>
            </a:r>
            <a:r>
              <a:rPr lang="zh-CN" altLang="en-US" sz="1800" dirty="0"/>
              <a:t>～</a:t>
            </a:r>
            <a:r>
              <a:rPr lang="en-US" altLang="zh-CN" sz="1800" dirty="0"/>
              <a:t>200 </a:t>
            </a:r>
            <a:r>
              <a:rPr lang="zh-CN" altLang="en-US" sz="1800" dirty="0"/>
              <a:t>万元</a:t>
            </a:r>
            <a:r>
              <a:rPr lang="en-US" altLang="zh-CN" sz="1800" dirty="0"/>
              <a:t>/km</a:t>
            </a:r>
            <a:r>
              <a:rPr lang="zh-CN" altLang="en-US" sz="1800" dirty="0"/>
              <a:t>， 堤防加固土方 </a:t>
            </a:r>
            <a:r>
              <a:rPr lang="en-US" altLang="zh-CN" sz="1800" dirty="0"/>
              <a:t>40 </a:t>
            </a:r>
            <a:r>
              <a:rPr lang="zh-CN" altLang="en-US" sz="1800" dirty="0"/>
              <a:t>元</a:t>
            </a:r>
            <a:r>
              <a:rPr lang="en-US" altLang="zh-CN" sz="1800" dirty="0"/>
              <a:t>/m3</a:t>
            </a:r>
            <a:r>
              <a:rPr lang="zh-CN" altLang="en-US" sz="1800" dirty="0" smtClean="0"/>
              <a:t>。</a:t>
            </a:r>
            <a:endParaRPr lang="en-US" altLang="zh-CN" sz="1800" dirty="0" smtClean="0"/>
          </a:p>
          <a:p>
            <a:r>
              <a:rPr lang="zh-CN" altLang="en-US" sz="1800" dirty="0" smtClean="0"/>
              <a:t> </a:t>
            </a:r>
            <a:r>
              <a:rPr lang="zh-CN" altLang="en-US" sz="1800" dirty="0"/>
              <a:t>⑵建筑物工程：分区小泵站更新改造 </a:t>
            </a:r>
            <a:r>
              <a:rPr lang="en-US" altLang="zh-CN" sz="1800" dirty="0"/>
              <a:t>60 </a:t>
            </a:r>
            <a:r>
              <a:rPr lang="zh-CN" altLang="en-US" sz="1800" dirty="0"/>
              <a:t>万元</a:t>
            </a:r>
            <a:r>
              <a:rPr lang="en-US" altLang="zh-CN" sz="1800" dirty="0"/>
              <a:t>/Q</a:t>
            </a:r>
            <a:r>
              <a:rPr lang="zh-CN" altLang="en-US" sz="1800" dirty="0"/>
              <a:t>，泵站新建 </a:t>
            </a:r>
            <a:r>
              <a:rPr lang="en-US" altLang="zh-CN" sz="1800" dirty="0"/>
              <a:t>100 </a:t>
            </a:r>
            <a:r>
              <a:rPr lang="zh-CN" altLang="en-US" sz="1800" dirty="0"/>
              <a:t>万元</a:t>
            </a:r>
            <a:r>
              <a:rPr lang="en-US" altLang="zh-CN" sz="1800" dirty="0"/>
              <a:t>/Q</a:t>
            </a:r>
            <a:r>
              <a:rPr lang="zh-CN" altLang="en-US" sz="1800" dirty="0"/>
              <a:t>。节制闸 </a:t>
            </a:r>
            <a:r>
              <a:rPr lang="en-US" altLang="zh-CN" sz="1800" dirty="0"/>
              <a:t>30</a:t>
            </a:r>
            <a:r>
              <a:rPr lang="zh-CN" altLang="en-US" sz="1800" dirty="0"/>
              <a:t>～ </a:t>
            </a:r>
            <a:r>
              <a:rPr lang="en-US" altLang="zh-CN" sz="1800" dirty="0"/>
              <a:t>40 </a:t>
            </a:r>
            <a:r>
              <a:rPr lang="zh-CN" altLang="en-US" sz="1800" dirty="0"/>
              <a:t>万元</a:t>
            </a:r>
            <a:r>
              <a:rPr lang="en-US" altLang="zh-CN" sz="1800" dirty="0"/>
              <a:t>/m</a:t>
            </a:r>
            <a:r>
              <a:rPr lang="zh-CN" altLang="en-US" sz="1800" dirty="0"/>
              <a:t>。古运河外排站按 </a:t>
            </a:r>
            <a:r>
              <a:rPr lang="en-US" altLang="zh-CN" sz="1800" dirty="0"/>
              <a:t>150 </a:t>
            </a:r>
            <a:r>
              <a:rPr lang="zh-CN" altLang="en-US" sz="1800" dirty="0"/>
              <a:t>万元</a:t>
            </a:r>
            <a:r>
              <a:rPr lang="en-US" altLang="zh-CN" sz="1800" dirty="0"/>
              <a:t>/Q </a:t>
            </a:r>
            <a:r>
              <a:rPr lang="zh-CN" altLang="en-US" sz="1800" dirty="0"/>
              <a:t>匡算。 </a:t>
            </a:r>
            <a:endParaRPr lang="en-US" altLang="zh-CN" sz="1800" dirty="0" smtClean="0"/>
          </a:p>
          <a:p>
            <a:r>
              <a:rPr lang="zh-CN" altLang="en-US" sz="1800" dirty="0" smtClean="0"/>
              <a:t>⑶</a:t>
            </a:r>
            <a:r>
              <a:rPr lang="zh-CN" altLang="en-US" sz="1800" dirty="0"/>
              <a:t>征拆指标：工程永久占地按 </a:t>
            </a:r>
            <a:r>
              <a:rPr lang="en-US" altLang="zh-CN" sz="1800" dirty="0"/>
              <a:t>20 </a:t>
            </a:r>
            <a:r>
              <a:rPr lang="zh-CN" altLang="en-US" sz="1800" dirty="0"/>
              <a:t>万元</a:t>
            </a:r>
            <a:r>
              <a:rPr lang="en-US" altLang="zh-CN" sz="1800" dirty="0"/>
              <a:t>/</a:t>
            </a:r>
            <a:r>
              <a:rPr lang="zh-CN" altLang="en-US" sz="1800" dirty="0"/>
              <a:t>亩计列，房屋拆迁未计入本规划投资。堤防 管理范围征用赔偿按 </a:t>
            </a:r>
            <a:r>
              <a:rPr lang="en-US" altLang="zh-CN" sz="1800" dirty="0"/>
              <a:t>8 </a:t>
            </a:r>
            <a:r>
              <a:rPr lang="zh-CN" altLang="en-US" sz="1800" dirty="0"/>
              <a:t>万元</a:t>
            </a:r>
            <a:r>
              <a:rPr lang="en-US" altLang="zh-CN" sz="1800" dirty="0"/>
              <a:t>/</a:t>
            </a:r>
            <a:r>
              <a:rPr lang="zh-CN" altLang="en-US" sz="1800" dirty="0"/>
              <a:t>亩计列。</a:t>
            </a:r>
          </a:p>
        </p:txBody>
      </p:sp>
    </p:spTree>
    <p:extLst>
      <p:ext uri="{BB962C8B-B14F-4D97-AF65-F5344CB8AC3E}">
        <p14:creationId xmlns:p14="http://schemas.microsoft.com/office/powerpoint/2010/main" val="3210191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randombar(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randombar(horizont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randombar(horizont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randombar(horizont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randombar(horizontal)">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投资与收益</a:t>
            </a:r>
            <a:r>
              <a:rPr lang="en-US" altLang="zh-CN" dirty="0" smtClean="0"/>
              <a:t>——</a:t>
            </a:r>
            <a:r>
              <a:rPr lang="zh-CN" altLang="en-US" dirty="0" smtClean="0"/>
              <a:t>投资估算</a:t>
            </a:r>
            <a:endParaRPr lang="zh-CN" altLang="en-US" dirty="0"/>
          </a:p>
        </p:txBody>
      </p:sp>
      <p:sp>
        <p:nvSpPr>
          <p:cNvPr id="3" name="内容占位符 2"/>
          <p:cNvSpPr>
            <a:spLocks noGrp="1"/>
          </p:cNvSpPr>
          <p:nvPr>
            <p:ph idx="4294967295"/>
          </p:nvPr>
        </p:nvSpPr>
        <p:spPr>
          <a:xfrm>
            <a:off x="0" y="1825625"/>
            <a:ext cx="7886700" cy="4351338"/>
          </a:xfrm>
        </p:spPr>
        <p:txBody>
          <a:bodyPr/>
          <a:lstStyle/>
          <a:p>
            <a:r>
              <a:rPr lang="zh-CN" altLang="en-US" dirty="0" smtClean="0"/>
              <a:t>工程投资估算</a:t>
            </a:r>
            <a:endParaRPr lang="en-US" altLang="zh-CN" dirty="0" smtClean="0"/>
          </a:p>
          <a:p>
            <a:endParaRPr lang="zh-CN" altLang="en-US" dirty="0"/>
          </a:p>
        </p:txBody>
      </p:sp>
      <p:pic>
        <p:nvPicPr>
          <p:cNvPr id="4" name="图片 3"/>
          <p:cNvPicPr>
            <a:picLocks noChangeAspect="1"/>
          </p:cNvPicPr>
          <p:nvPr/>
        </p:nvPicPr>
        <p:blipFill>
          <a:blip r:embed="rId2"/>
          <a:stretch>
            <a:fillRect/>
          </a:stretch>
        </p:blipFill>
        <p:spPr>
          <a:xfrm>
            <a:off x="719253" y="2812421"/>
            <a:ext cx="5757427" cy="2748493"/>
          </a:xfrm>
          <a:prstGeom prst="rect">
            <a:avLst/>
          </a:prstGeom>
        </p:spPr>
      </p:pic>
    </p:spTree>
    <p:extLst>
      <p:ext uri="{BB962C8B-B14F-4D97-AF65-F5344CB8AC3E}">
        <p14:creationId xmlns:p14="http://schemas.microsoft.com/office/powerpoint/2010/main" val="91610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投资与</a:t>
            </a:r>
            <a:r>
              <a:rPr lang="zh-CN" altLang="en-US" dirty="0" smtClean="0"/>
              <a:t>收益</a:t>
            </a:r>
            <a:r>
              <a:rPr lang="en-US" altLang="zh-CN" dirty="0" smtClean="0"/>
              <a:t>——</a:t>
            </a:r>
            <a:r>
              <a:rPr lang="zh-CN" altLang="en-US" dirty="0" smtClean="0"/>
              <a:t>经济评价</a:t>
            </a:r>
            <a:endParaRPr lang="zh-CN" altLang="en-US" dirty="0"/>
          </a:p>
        </p:txBody>
      </p:sp>
      <p:sp>
        <p:nvSpPr>
          <p:cNvPr id="3" name="内容占位符 2"/>
          <p:cNvSpPr>
            <a:spLocks noGrp="1"/>
          </p:cNvSpPr>
          <p:nvPr>
            <p:ph idx="4294967295"/>
          </p:nvPr>
        </p:nvSpPr>
        <p:spPr>
          <a:xfrm>
            <a:off x="566816" y="2010569"/>
            <a:ext cx="3113088" cy="2909887"/>
          </a:xfrm>
        </p:spPr>
        <p:txBody>
          <a:bodyPr>
            <a:noAutofit/>
          </a:bodyPr>
          <a:lstStyle/>
          <a:p>
            <a:r>
              <a:rPr lang="zh-CN" altLang="en-US" sz="1800" dirty="0" smtClean="0"/>
              <a:t>评价内容</a:t>
            </a:r>
            <a:endParaRPr lang="en-US" altLang="zh-CN" sz="1800" dirty="0" smtClean="0"/>
          </a:p>
          <a:p>
            <a:pPr lvl="1"/>
            <a:r>
              <a:rPr lang="zh-CN" altLang="en-US" sz="1800" dirty="0"/>
              <a:t>城市防洪治涝工程是公益性工程，主要进行国民经济评价，不进行工程财务分析。</a:t>
            </a:r>
          </a:p>
          <a:p>
            <a:pPr lvl="1"/>
            <a:r>
              <a:rPr lang="zh-CN" altLang="en-US" sz="1800" dirty="0"/>
              <a:t>主要评价内容为项目经济内部收益率、益本比和</a:t>
            </a:r>
            <a:r>
              <a:rPr lang="zh-CN" altLang="en-US" sz="1800" dirty="0" smtClean="0"/>
              <a:t>经济净现值。</a:t>
            </a:r>
            <a:endParaRPr lang="en-US" altLang="zh-CN" sz="1800" dirty="0" smtClean="0"/>
          </a:p>
          <a:p>
            <a:r>
              <a:rPr lang="zh-CN" altLang="en-US" sz="1800" dirty="0" smtClean="0"/>
              <a:t>费用</a:t>
            </a:r>
            <a:endParaRPr lang="en-US" altLang="zh-CN" sz="1800" dirty="0" smtClean="0"/>
          </a:p>
          <a:p>
            <a:pPr lvl="1"/>
            <a:r>
              <a:rPr lang="zh-CN" altLang="en-US" sz="1800" dirty="0"/>
              <a:t>工程投入 </a:t>
            </a:r>
            <a:endParaRPr lang="en-US" altLang="zh-CN" sz="1800" dirty="0" smtClean="0"/>
          </a:p>
          <a:p>
            <a:pPr lvl="1"/>
            <a:r>
              <a:rPr lang="zh-CN" altLang="en-US" sz="1800" dirty="0"/>
              <a:t>运行及</a:t>
            </a:r>
            <a:r>
              <a:rPr lang="zh-CN" altLang="en-US" sz="1800" dirty="0" smtClean="0"/>
              <a:t>管理费用</a:t>
            </a:r>
            <a:endParaRPr lang="en-US" altLang="zh-CN" sz="1800" dirty="0" smtClean="0"/>
          </a:p>
          <a:p>
            <a:pPr lvl="1"/>
            <a:r>
              <a:rPr lang="zh-CN" altLang="en-US" sz="1800" dirty="0"/>
              <a:t>排涝费用 </a:t>
            </a:r>
            <a:endParaRPr lang="en-US" altLang="zh-CN" sz="1800" dirty="0" smtClean="0"/>
          </a:p>
          <a:p>
            <a:pPr lvl="1"/>
            <a:r>
              <a:rPr lang="zh-CN" altLang="en-US" sz="1800" dirty="0" smtClean="0"/>
              <a:t>土地费用</a:t>
            </a:r>
            <a:endParaRPr lang="en-US" altLang="zh-CN" sz="1800" dirty="0" smtClean="0"/>
          </a:p>
        </p:txBody>
      </p:sp>
      <p:sp>
        <p:nvSpPr>
          <p:cNvPr id="4" name="文本框 3"/>
          <p:cNvSpPr txBox="1"/>
          <p:nvPr/>
        </p:nvSpPr>
        <p:spPr>
          <a:xfrm>
            <a:off x="3959629" y="1966495"/>
            <a:ext cx="2325029" cy="1754326"/>
          </a:xfrm>
          <a:prstGeom prst="rect">
            <a:avLst/>
          </a:prstGeom>
          <a:noFill/>
        </p:spPr>
        <p:txBody>
          <a:bodyPr wrap="square" rtlCol="0">
            <a:spAutoFit/>
          </a:bodyPr>
          <a:lstStyle/>
          <a:p>
            <a:pPr marL="214313" indent="-214313">
              <a:buFont typeface="Arial" panose="020B0604020202020204" pitchFamily="34" charset="0"/>
              <a:buChar char="•"/>
            </a:pPr>
            <a:r>
              <a:rPr lang="zh-CN" altLang="en-US" sz="1350" dirty="0"/>
              <a:t>效益</a:t>
            </a:r>
            <a:endParaRPr lang="en-US" altLang="zh-CN" sz="1350" dirty="0"/>
          </a:p>
          <a:p>
            <a:pPr marL="214313" indent="-214313">
              <a:buFont typeface="Arial" panose="020B0604020202020204" pitchFamily="34" charset="0"/>
              <a:buChar char="•"/>
            </a:pPr>
            <a:r>
              <a:rPr lang="zh-CN" altLang="en-US" sz="1350" dirty="0"/>
              <a:t>减免洪、涝灾害损失分析</a:t>
            </a:r>
            <a:endParaRPr lang="en-US" altLang="zh-CN" sz="1350" dirty="0"/>
          </a:p>
          <a:p>
            <a:pPr marL="557213" lvl="1" indent="-214313">
              <a:buFont typeface="Arial" panose="020B0604020202020204" pitchFamily="34" charset="0"/>
              <a:buChar char="•"/>
            </a:pPr>
            <a:r>
              <a:rPr lang="zh-CN" altLang="en-US" sz="1350" dirty="0"/>
              <a:t>洪水淹没损失 </a:t>
            </a:r>
            <a:endParaRPr lang="en-US" altLang="zh-CN" sz="1350" dirty="0"/>
          </a:p>
          <a:p>
            <a:pPr marL="557213" lvl="1" indent="-214313">
              <a:buFont typeface="Arial" panose="020B0604020202020204" pitchFamily="34" charset="0"/>
              <a:buChar char="•"/>
            </a:pPr>
            <a:r>
              <a:rPr lang="zh-CN" altLang="en-US" sz="1350" dirty="0"/>
              <a:t>受涝范围 </a:t>
            </a:r>
            <a:endParaRPr lang="en-US" altLang="zh-CN" sz="1350" dirty="0"/>
          </a:p>
          <a:p>
            <a:pPr marL="557213" lvl="1" indent="-214313">
              <a:buFont typeface="Arial" panose="020B0604020202020204" pitchFamily="34" charset="0"/>
              <a:buChar char="•"/>
            </a:pPr>
            <a:r>
              <a:rPr lang="zh-CN" altLang="en-US" sz="1350" dirty="0"/>
              <a:t>效益计算</a:t>
            </a:r>
            <a:endParaRPr lang="en-US" altLang="zh-CN" sz="1350" dirty="0"/>
          </a:p>
          <a:p>
            <a:pPr marL="214313" indent="-214313">
              <a:buFont typeface="Arial" panose="020B0604020202020204" pitchFamily="34" charset="0"/>
              <a:buChar char="•"/>
            </a:pPr>
            <a:r>
              <a:rPr lang="zh-CN" altLang="en-US" sz="1350" dirty="0"/>
              <a:t>规划工程方案的社会效益和改善生态、环境的效益分析。 </a:t>
            </a:r>
            <a:endParaRPr lang="en-US" altLang="zh-CN" sz="1350" dirty="0"/>
          </a:p>
        </p:txBody>
      </p:sp>
      <p:sp>
        <p:nvSpPr>
          <p:cNvPr id="5" name="文本框 4"/>
          <p:cNvSpPr txBox="1"/>
          <p:nvPr/>
        </p:nvSpPr>
        <p:spPr>
          <a:xfrm>
            <a:off x="3679904" y="3806941"/>
            <a:ext cx="2383574" cy="715581"/>
          </a:xfrm>
          <a:prstGeom prst="rect">
            <a:avLst/>
          </a:prstGeom>
          <a:noFill/>
        </p:spPr>
        <p:txBody>
          <a:bodyPr wrap="square" rtlCol="0">
            <a:spAutoFit/>
          </a:bodyPr>
          <a:lstStyle/>
          <a:p>
            <a:pPr marL="557213" lvl="1" indent="-214313">
              <a:buFont typeface="Arial" panose="020B0604020202020204" pitchFamily="34" charset="0"/>
              <a:buChar char="•"/>
            </a:pPr>
            <a:r>
              <a:rPr lang="zh-CN" altLang="en-US" sz="1350" dirty="0"/>
              <a:t>防洪工程年效益为 </a:t>
            </a:r>
            <a:r>
              <a:rPr lang="en-US" altLang="zh-CN" sz="1350" dirty="0"/>
              <a:t>32102 </a:t>
            </a:r>
            <a:r>
              <a:rPr lang="zh-CN" altLang="en-US" sz="1350" dirty="0"/>
              <a:t>万元，治涝年效益为 </a:t>
            </a:r>
            <a:r>
              <a:rPr lang="en-US" altLang="zh-CN" sz="1350" dirty="0"/>
              <a:t>33000 </a:t>
            </a:r>
            <a:r>
              <a:rPr lang="zh-CN" altLang="en-US" sz="1350" dirty="0"/>
              <a:t>万元</a:t>
            </a:r>
          </a:p>
        </p:txBody>
      </p:sp>
      <p:sp>
        <p:nvSpPr>
          <p:cNvPr id="6" name="文本框 5"/>
          <p:cNvSpPr txBox="1"/>
          <p:nvPr/>
        </p:nvSpPr>
        <p:spPr>
          <a:xfrm>
            <a:off x="6420683" y="1966495"/>
            <a:ext cx="2274849" cy="2793072"/>
          </a:xfrm>
          <a:prstGeom prst="rect">
            <a:avLst/>
          </a:prstGeom>
          <a:noFill/>
        </p:spPr>
        <p:txBody>
          <a:bodyPr wrap="square" rtlCol="0">
            <a:spAutoFit/>
          </a:bodyPr>
          <a:lstStyle/>
          <a:p>
            <a:r>
              <a:rPr lang="zh-CN" altLang="en-US" sz="1350" dirty="0"/>
              <a:t>防洪治涝工程效益是把因修建工程减少受灾机会，减少的洪、涝灾害损失视为效</a:t>
            </a:r>
          </a:p>
          <a:p>
            <a:r>
              <a:rPr lang="zh-CN" altLang="en-US" sz="1350" dirty="0"/>
              <a:t>益。</a:t>
            </a:r>
            <a:endParaRPr lang="en-US" altLang="zh-CN" sz="1350" dirty="0"/>
          </a:p>
          <a:p>
            <a:r>
              <a:rPr lang="zh-CN" altLang="en-US" sz="1350" dirty="0"/>
              <a:t>直接效益有减少淹没损失、减少防汛费用等。</a:t>
            </a:r>
            <a:endParaRPr lang="en-US" altLang="zh-CN" sz="1350" dirty="0"/>
          </a:p>
          <a:p>
            <a:r>
              <a:rPr lang="zh-CN" altLang="en-US" sz="1350" dirty="0"/>
              <a:t>间接效益有免除或减少大洪水年人民的伤亡，农业、工业减产对国民经济的影响，减少防汛时大量调用人力、物力，船舶车辆而造成的工农业减产，免除调运救灾物资的损失。</a:t>
            </a:r>
          </a:p>
        </p:txBody>
      </p:sp>
    </p:spTree>
    <p:extLst>
      <p:ext uri="{BB962C8B-B14F-4D97-AF65-F5344CB8AC3E}">
        <p14:creationId xmlns:p14="http://schemas.microsoft.com/office/powerpoint/2010/main" val="235843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结论和意见</a:t>
            </a:r>
            <a:endParaRPr lang="zh-CN" altLang="en-US" dirty="0"/>
          </a:p>
        </p:txBody>
      </p:sp>
      <p:sp>
        <p:nvSpPr>
          <p:cNvPr id="3" name="内容占位符 2"/>
          <p:cNvSpPr>
            <a:spLocks noGrp="1"/>
          </p:cNvSpPr>
          <p:nvPr>
            <p:ph idx="4294967295"/>
          </p:nvPr>
        </p:nvSpPr>
        <p:spPr>
          <a:xfrm>
            <a:off x="823716" y="2010569"/>
            <a:ext cx="3263900" cy="2909887"/>
          </a:xfrm>
        </p:spPr>
        <p:txBody>
          <a:bodyPr>
            <a:normAutofit fontScale="92500" lnSpcReduction="20000"/>
          </a:bodyPr>
          <a:lstStyle/>
          <a:p>
            <a:r>
              <a:rPr lang="zh-CN" altLang="en-US" dirty="0" smtClean="0"/>
              <a:t>规划实施原则</a:t>
            </a:r>
            <a:endParaRPr lang="en-US" altLang="zh-CN" dirty="0" smtClean="0"/>
          </a:p>
          <a:p>
            <a:endParaRPr lang="en-US" altLang="zh-CN" dirty="0"/>
          </a:p>
          <a:p>
            <a:r>
              <a:rPr lang="zh-CN" altLang="en-US" dirty="0" smtClean="0"/>
              <a:t>实施计划安排</a:t>
            </a:r>
            <a:endParaRPr lang="en-US" altLang="zh-CN" dirty="0" smtClean="0"/>
          </a:p>
          <a:p>
            <a:endParaRPr lang="en-US" altLang="zh-CN" dirty="0"/>
          </a:p>
          <a:p>
            <a:r>
              <a:rPr lang="zh-CN" altLang="en-US" dirty="0" smtClean="0"/>
              <a:t>资金筹措</a:t>
            </a:r>
            <a:endParaRPr lang="en-US" altLang="zh-CN" dirty="0" smtClean="0"/>
          </a:p>
          <a:p>
            <a:endParaRPr lang="en-US" altLang="zh-CN" dirty="0"/>
          </a:p>
          <a:p>
            <a:r>
              <a:rPr lang="zh-CN" altLang="en-US" dirty="0" smtClean="0"/>
              <a:t>实施保障措施</a:t>
            </a:r>
            <a:endParaRPr lang="zh-CN" altLang="en-US" dirty="0"/>
          </a:p>
        </p:txBody>
      </p:sp>
    </p:spTree>
    <p:extLst>
      <p:ext uri="{BB962C8B-B14F-4D97-AF65-F5344CB8AC3E}">
        <p14:creationId xmlns:p14="http://schemas.microsoft.com/office/powerpoint/2010/main" val="21949709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0" name="WordArt 510"/>
          <p:cNvSpPr>
            <a:spLocks noChangeArrowheads="1" noChangeShapeType="1" noTextEdit="1"/>
          </p:cNvSpPr>
          <p:nvPr/>
        </p:nvSpPr>
        <p:spPr bwMode="gray">
          <a:xfrm>
            <a:off x="3821907" y="1783556"/>
            <a:ext cx="3559969" cy="504825"/>
          </a:xfrm>
          <a:prstGeom prst="rect">
            <a:avLst/>
          </a:prstGeom>
        </p:spPr>
        <p:txBody>
          <a:bodyPr wrap="none" fromWordArt="1">
            <a:prstTxWarp prst="textPlain">
              <a:avLst>
                <a:gd name="adj" fmla="val 50125"/>
              </a:avLst>
            </a:prstTxWarp>
          </a:bodyPr>
          <a:lstStyle/>
          <a:p>
            <a:pPr algn="ctr"/>
            <a:r>
              <a:rPr lang="en-US" altLang="zh-CN" sz="2700" kern="10">
                <a:ln w="28575">
                  <a:solidFill>
                    <a:srgbClr val="FFFFFF"/>
                  </a:solidFill>
                  <a:round/>
                  <a:headEnd/>
                  <a:tailEnd/>
                </a:ln>
                <a:solidFill>
                  <a:schemeClr val="accent1"/>
                </a:solidFill>
                <a:effectLst>
                  <a:prstShdw prst="shdw13" dist="25400" dir="5400000">
                    <a:srgbClr val="333333">
                      <a:alpha val="50000"/>
                    </a:srgbClr>
                  </a:prstShdw>
                </a:effectLst>
                <a:latin typeface="Arial Black" panose="020B0A04020102020204" pitchFamily="34" charset="0"/>
              </a:rPr>
              <a:t>Thank You!</a:t>
            </a:r>
            <a:endParaRPr lang="zh-CN" altLang="en-US" sz="2700" kern="10">
              <a:ln w="28575">
                <a:solidFill>
                  <a:srgbClr val="FFFFFF"/>
                </a:solidFill>
                <a:round/>
                <a:headEnd/>
                <a:tailEnd/>
              </a:ln>
              <a:solidFill>
                <a:schemeClr val="accent1"/>
              </a:solidFill>
              <a:effectLst>
                <a:prstShdw prst="shdw13" dist="25400" dir="5400000">
                  <a:srgbClr val="333333">
                    <a:alpha val="50000"/>
                  </a:srgbClr>
                </a:prstShdw>
              </a:effectLst>
              <a:latin typeface="Arial Black" panose="020B0A04020102020204" pitchFamily="34" charset="0"/>
            </a:endParaRPr>
          </a:p>
        </p:txBody>
      </p:sp>
    </p:spTree>
    <p:extLst>
      <p:ext uri="{BB962C8B-B14F-4D97-AF65-F5344CB8AC3E}">
        <p14:creationId xmlns:p14="http://schemas.microsoft.com/office/powerpoint/2010/main" val="2318650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nodeType="clickEffect">
                                  <p:stCondLst>
                                    <p:cond delay="0"/>
                                  </p:stCondLst>
                                  <p:childTnLst>
                                    <p:set>
                                      <p:cBhvr>
                                        <p:cTn id="6" dur="1" fill="hold">
                                          <p:stCondLst>
                                            <p:cond delay="0"/>
                                          </p:stCondLst>
                                        </p:cTn>
                                        <p:tgtEl>
                                          <p:spTgt spid="26110"/>
                                        </p:tgtEl>
                                        <p:attrNameLst>
                                          <p:attrName>style.visibility</p:attrName>
                                        </p:attrNameLst>
                                      </p:cBhvr>
                                      <p:to>
                                        <p:strVal val="visible"/>
                                      </p:to>
                                    </p:set>
                                    <p:animEffect transition="in" filter="slide(fromBottom)">
                                      <p:cBhvr>
                                        <p:cTn id="7" dur="500"/>
                                        <p:tgtEl>
                                          <p:spTgt spid="261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涝水与涝灾</a:t>
            </a:r>
            <a:endParaRPr lang="zh-CN" altLang="en-US" dirty="0"/>
          </a:p>
        </p:txBody>
      </p:sp>
      <p:sp>
        <p:nvSpPr>
          <p:cNvPr id="3" name="内容占位符 2"/>
          <p:cNvSpPr txBox="1">
            <a:spLocks/>
          </p:cNvSpPr>
          <p:nvPr/>
        </p:nvSpPr>
        <p:spPr>
          <a:xfrm>
            <a:off x="628650" y="1532725"/>
            <a:ext cx="7381796" cy="187549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solidFill>
                  <a:srgbClr val="FF0000"/>
                </a:solidFill>
              </a:rPr>
              <a:t>涝</a:t>
            </a:r>
            <a:r>
              <a:rPr lang="zh-CN" altLang="en-US" sz="2400" dirty="0" smtClean="0">
                <a:solidFill>
                  <a:srgbClr val="FF0000"/>
                </a:solidFill>
              </a:rPr>
              <a:t>水</a:t>
            </a:r>
            <a:r>
              <a:rPr lang="zh-CN" altLang="en-US" sz="2400" dirty="0" smtClean="0"/>
              <a:t>：由于当地降雨过多，时间过长，积水排泄不畅。</a:t>
            </a:r>
            <a:endParaRPr lang="en-US" altLang="zh-CN" sz="2400" dirty="0" smtClean="0"/>
          </a:p>
          <a:p>
            <a:r>
              <a:rPr lang="zh-CN" altLang="en-US" sz="2400" dirty="0">
                <a:solidFill>
                  <a:srgbClr val="FF0000"/>
                </a:solidFill>
              </a:rPr>
              <a:t>涝</a:t>
            </a:r>
            <a:r>
              <a:rPr lang="zh-CN" altLang="en-US" sz="2400" dirty="0" smtClean="0">
                <a:solidFill>
                  <a:srgbClr val="FF0000"/>
                </a:solidFill>
              </a:rPr>
              <a:t>水灾害</a:t>
            </a:r>
            <a:r>
              <a:rPr lang="zh-CN" altLang="en-US" sz="2400" dirty="0" smtClean="0"/>
              <a:t>：是由于涝水产生的经济、社会、生态环境危害。</a:t>
            </a:r>
            <a:endParaRPr lang="en-US" altLang="zh-CN" sz="2400" dirty="0" smtClean="0"/>
          </a:p>
        </p:txBody>
      </p:sp>
      <p:pic>
        <p:nvPicPr>
          <p:cNvPr id="12290" name="Picture 2" descr="See the source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8662" y="3461904"/>
            <a:ext cx="3293499" cy="2470126"/>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See the source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6035" y="3465513"/>
            <a:ext cx="4335089" cy="24665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012909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CA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19050">
          <a:solidFill>
            <a:schemeClr val="accent1">
              <a:lumMod val="50000"/>
            </a:schemeClr>
          </a:solidFill>
          <a:headEnd type="none" w="med" len="med"/>
          <a:tailEnd type="triangl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A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A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856</TotalTime>
  <Words>7056</Words>
  <Application>Microsoft Office PowerPoint</Application>
  <PresentationFormat>全屏显示(4:3)</PresentationFormat>
  <Paragraphs>519</Paragraphs>
  <Slides>89</Slides>
  <Notes>7</Notes>
  <HiddenSlides>2</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89</vt:i4>
      </vt:variant>
    </vt:vector>
  </HeadingPairs>
  <TitlesOfParts>
    <vt:vector size="102" baseType="lpstr">
      <vt:lpstr>等线</vt:lpstr>
      <vt:lpstr>等线 Light</vt:lpstr>
      <vt:lpstr>楷体</vt:lpstr>
      <vt:lpstr>隶书</vt:lpstr>
      <vt:lpstr>宋体</vt:lpstr>
      <vt:lpstr>Arial</vt:lpstr>
      <vt:lpstr>Arial Black</vt:lpstr>
      <vt:lpstr>Calibri</vt:lpstr>
      <vt:lpstr>Calibri Light</vt:lpstr>
      <vt:lpstr>Times New Roman</vt:lpstr>
      <vt:lpstr>Wingdings</vt:lpstr>
      <vt:lpstr>Wingdings 3</vt:lpstr>
      <vt:lpstr>Office 主题​​</vt:lpstr>
      <vt:lpstr>防洪排涝工程规划</vt:lpstr>
      <vt:lpstr>Contents</vt:lpstr>
      <vt:lpstr>PowerPoint 演示文稿</vt:lpstr>
      <vt:lpstr>洪水与洪灾</vt:lpstr>
      <vt:lpstr>洪水三要素与洪水过程线</vt:lpstr>
      <vt:lpstr>洪水三要素与洪水过程线</vt:lpstr>
      <vt:lpstr>洪水频率、重现期与洪水等级</vt:lpstr>
      <vt:lpstr>洪水等级划分标准</vt:lpstr>
      <vt:lpstr>涝水与涝灾</vt:lpstr>
      <vt:lpstr>洪灾与涝灾</vt:lpstr>
      <vt:lpstr>蓄滞洪区</vt:lpstr>
      <vt:lpstr>水利工程</vt:lpstr>
      <vt:lpstr>PowerPoint 演示文稿</vt:lpstr>
      <vt:lpstr>洪灾介绍</vt:lpstr>
      <vt:lpstr>全世界各地的洪灾</vt:lpstr>
      <vt:lpstr>巴西洪水</vt:lpstr>
      <vt:lpstr>巴基斯坦洪水</vt:lpstr>
      <vt:lpstr>泰国洪水</vt:lpstr>
      <vt:lpstr>美国洪水</vt:lpstr>
      <vt:lpstr>苏丹洪水</vt:lpstr>
      <vt:lpstr>我国1998长江特大洪灾</vt:lpstr>
      <vt:lpstr>PowerPoint 演示文稿</vt:lpstr>
      <vt:lpstr>如何看待洪灾</vt:lpstr>
      <vt:lpstr>PowerPoint 演示文稿</vt:lpstr>
      <vt:lpstr>防洪、排涝标准及措施</vt:lpstr>
      <vt:lpstr>防洪、排涝标准</vt:lpstr>
      <vt:lpstr>非工程措施</vt:lpstr>
      <vt:lpstr>工程措施</vt:lpstr>
      <vt:lpstr>工程、非工程措施特点对比</vt:lpstr>
      <vt:lpstr>PowerPoint 演示文稿</vt:lpstr>
      <vt:lpstr>洪灾风险评价</vt:lpstr>
      <vt:lpstr>洪灾风险定义</vt:lpstr>
      <vt:lpstr>洪灾风险模型</vt:lpstr>
      <vt:lpstr>洪灾风险模型</vt:lpstr>
      <vt:lpstr>洪灾风险评价方法</vt:lpstr>
      <vt:lpstr>1.地貌学方法</vt:lpstr>
      <vt:lpstr>2.水文水力学模型和系统仿真模拟方法</vt:lpstr>
      <vt:lpstr>3.基于历史灾情数据的方法</vt:lpstr>
      <vt:lpstr>4.基于水灾史料和古洪水调查方法</vt:lpstr>
      <vt:lpstr>5.遥感与GIS方法</vt:lpstr>
      <vt:lpstr>6.基于洪灾形成机制的系统评价方法</vt:lpstr>
      <vt:lpstr>总结</vt:lpstr>
      <vt:lpstr>PowerPoint 演示文稿</vt:lpstr>
      <vt:lpstr>防洪规划的依据</vt:lpstr>
      <vt:lpstr>防洪规划的原则</vt:lpstr>
      <vt:lpstr>确保重点、兼顾一般的原则</vt:lpstr>
      <vt:lpstr>防汛和抗旱相结合的原则</vt:lpstr>
      <vt:lpstr>工程措施和非工程措施相结合原则</vt:lpstr>
      <vt:lpstr>遵循洪涝规律，体现国民经济对防洪的要求的原则</vt:lpstr>
      <vt:lpstr>防洪规划与国土规划和土地利用总体规划相协调的原则</vt:lpstr>
      <vt:lpstr>防洪规划的内容</vt:lpstr>
      <vt:lpstr>PowerPoint 演示文稿</vt:lpstr>
      <vt:lpstr>防洪规划的编制</vt:lpstr>
      <vt:lpstr>扬州城市概况——自然概况</vt:lpstr>
      <vt:lpstr>扬州城市概况——自然概况</vt:lpstr>
      <vt:lpstr>扬州城市概况——自然概况</vt:lpstr>
      <vt:lpstr>PowerPoint 演示文稿</vt:lpstr>
      <vt:lpstr>扬州部分水系情况统计表</vt:lpstr>
      <vt:lpstr>扬州城市概况——社会经济概况</vt:lpstr>
      <vt:lpstr>防洪排涝现状 </vt:lpstr>
      <vt:lpstr>存在问题</vt:lpstr>
      <vt:lpstr>规划总则</vt:lpstr>
      <vt:lpstr>规划总则</vt:lpstr>
      <vt:lpstr>规划总则</vt:lpstr>
      <vt:lpstr>规划范围</vt:lpstr>
      <vt:lpstr>规划流程</vt:lpstr>
      <vt:lpstr>防洪标准</vt:lpstr>
      <vt:lpstr>防洪分区划分</vt:lpstr>
      <vt:lpstr>治涝标准</vt:lpstr>
      <vt:lpstr>水文分析</vt:lpstr>
      <vt:lpstr>防洪规划</vt:lpstr>
      <vt:lpstr>分区防洪规划</vt:lpstr>
      <vt:lpstr>分区防洪规划</vt:lpstr>
      <vt:lpstr>分区防洪规划</vt:lpstr>
      <vt:lpstr>分区防洪规划</vt:lpstr>
      <vt:lpstr>规划工程汇总</vt:lpstr>
      <vt:lpstr>规划工程汇总</vt:lpstr>
      <vt:lpstr>治涝规划</vt:lpstr>
      <vt:lpstr>分区治涝工程规划 </vt:lpstr>
      <vt:lpstr>非工程措施规划 </vt:lpstr>
      <vt:lpstr>长江洪水风险</vt:lpstr>
      <vt:lpstr>长江洪水风险</vt:lpstr>
      <vt:lpstr>淮河洪水风险</vt:lpstr>
      <vt:lpstr>区域山洪、涝灾风险</vt:lpstr>
      <vt:lpstr>投资与收益——投资估算</vt:lpstr>
      <vt:lpstr>投资与收益——投资估算</vt:lpstr>
      <vt:lpstr>投资与收益——经济评价</vt:lpstr>
      <vt:lpstr>结论和意见</vt:lpstr>
      <vt:lpstr>PowerPoint 演示文稿</vt:lpstr>
    </vt:vector>
  </TitlesOfParts>
  <Company>Beijing University of Technology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Post-earthquake Serviceability Assessment of Water Distribution Networks based on Pressure Dependent Demand Model</dc:title>
  <dc:creator>韩 朝</dc:creator>
  <cp:lastModifiedBy>韩 朝</cp:lastModifiedBy>
  <cp:revision>106</cp:revision>
  <dcterms:created xsi:type="dcterms:W3CDTF">2018-05-24T12:51:00Z</dcterms:created>
  <dcterms:modified xsi:type="dcterms:W3CDTF">2018-09-29T10:01:50Z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2052-10.1.0.7346</vt:lpwstr>
  </property>
</Properties>
</file>